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3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4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5.xml" ContentType="application/vnd.openxmlformats-officedocument.theme+xml"/>
  <Override PartName="/ppt/slideLayouts/slideLayout29.xml" ContentType="application/vnd.openxmlformats-officedocument.presentationml.slideLayout+xml"/>
  <Override PartName="/ppt/theme/theme6.xml" ContentType="application/vnd.openxmlformats-officedocument.theme+xml"/>
  <Override PartName="/ppt/slideLayouts/slideLayout30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8" r:id="rId1"/>
    <p:sldMasterId id="2147483905" r:id="rId2"/>
    <p:sldMasterId id="2147483955" r:id="rId3"/>
    <p:sldMasterId id="2147483939" r:id="rId4"/>
    <p:sldMasterId id="2147483948" r:id="rId5"/>
    <p:sldMasterId id="2147483950" r:id="rId6"/>
    <p:sldMasterId id="2147483683" r:id="rId7"/>
  </p:sldMasterIdLst>
  <p:notesMasterIdLst>
    <p:notesMasterId r:id="rId39"/>
  </p:notesMasterIdLst>
  <p:handoutMasterIdLst>
    <p:handoutMasterId r:id="rId40"/>
  </p:handoutMasterIdLst>
  <p:sldIdLst>
    <p:sldId id="603" r:id="rId8"/>
    <p:sldId id="1933" r:id="rId9"/>
    <p:sldId id="2666" r:id="rId10"/>
    <p:sldId id="2658" r:id="rId11"/>
    <p:sldId id="2667" r:id="rId12"/>
    <p:sldId id="2668" r:id="rId13"/>
    <p:sldId id="2674" r:id="rId14"/>
    <p:sldId id="2679" r:id="rId15"/>
    <p:sldId id="2662" r:id="rId16"/>
    <p:sldId id="2669" r:id="rId17"/>
    <p:sldId id="2670" r:id="rId18"/>
    <p:sldId id="2671" r:id="rId19"/>
    <p:sldId id="2672" r:id="rId20"/>
    <p:sldId id="2673" r:id="rId21"/>
    <p:sldId id="2655" r:id="rId22"/>
    <p:sldId id="2675" r:id="rId23"/>
    <p:sldId id="2676" r:id="rId24"/>
    <p:sldId id="2678" r:id="rId25"/>
    <p:sldId id="2677" r:id="rId26"/>
    <p:sldId id="2680" r:id="rId27"/>
    <p:sldId id="2681" r:id="rId28"/>
    <p:sldId id="2682" r:id="rId29"/>
    <p:sldId id="2683" r:id="rId30"/>
    <p:sldId id="2685" r:id="rId31"/>
    <p:sldId id="2686" r:id="rId32"/>
    <p:sldId id="2687" r:id="rId33"/>
    <p:sldId id="2688" r:id="rId34"/>
    <p:sldId id="2690" r:id="rId35"/>
    <p:sldId id="2689" r:id="rId36"/>
    <p:sldId id="582" r:id="rId37"/>
    <p:sldId id="2616" r:id="rId38"/>
  </p:sldIdLst>
  <p:sldSz cx="12196763" cy="6858000"/>
  <p:notesSz cx="6858000" cy="9144000"/>
  <p:defaultTextStyle>
    <a:defPPr>
      <a:defRPr lang="en-US"/>
    </a:defPPr>
    <a:lvl1pPr marL="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4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7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71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957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196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43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67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913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432FF"/>
    <a:srgbClr val="1D1D1A"/>
    <a:srgbClr val="92D050"/>
    <a:srgbClr val="0096FF"/>
    <a:srgbClr val="F2F2F2"/>
    <a:srgbClr val="4F81BD"/>
    <a:srgbClr val="E2F9D0"/>
    <a:srgbClr val="221815"/>
    <a:srgbClr val="91A2BF"/>
    <a:srgbClr val="66BA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799B23B-EC83-4686-B30A-512413B5E67A}" styleName="浅色样式 3 - 强调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515" autoAdjust="0"/>
    <p:restoredTop sz="96291" autoAdjust="0"/>
  </p:normalViewPr>
  <p:slideViewPr>
    <p:cSldViewPr snapToGrid="0" snapToObjects="1">
      <p:cViewPr>
        <p:scale>
          <a:sx n="85" d="100"/>
          <a:sy n="85" d="100"/>
        </p:scale>
        <p:origin x="1712" y="110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3688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viewProps" Target="viewProp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slide" Target="slides/slide22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handoutMaster" Target="handoutMasters/handoutMaster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theme" Target="theme/theme1.xml"/><Relationship Id="rId8" Type="http://schemas.openxmlformats.org/officeDocument/2006/relationships/slide" Target="slides/slid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CC198DB-AFBD-584A-8986-364FF2B03F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01315C-523F-A043-8029-B992149712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CF71B8-DF2A-2E41-BE66-2E18A767DA8A}" type="datetimeFigureOut">
              <a:rPr lang="en-US" smtClean="0"/>
              <a:t>11/29/24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601424-70F4-1643-8E3A-557A0258D6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5BF48A-FF5C-8145-95A7-EE66A87C73D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5F0CC5-85BE-A64A-BD47-54C66F7E9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0952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D60A27-BF12-6744-9E93-932A0E34D8BB}" type="datetimeFigureOut">
              <a:rPr lang="en-US" smtClean="0"/>
              <a:t>11/29/24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7326F3-4732-B74B-9C70-D0992466E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632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5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304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957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60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826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913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566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721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1611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C:\Users\z00205060\Desktop\CP项目\规范类文件\新建文件夹\巴展视觉物料规范-18.jpg">
            <a:extLst>
              <a:ext uri="{FF2B5EF4-FFF2-40B4-BE49-F238E27FC236}">
                <a16:creationId xmlns:a16="http://schemas.microsoft.com/office/drawing/2014/main" id="{60D4CF4B-3D9D-564E-9AB4-9D3074BC013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9893" y="32809"/>
            <a:ext cx="12196763" cy="6856951"/>
          </a:xfrm>
          <a:prstGeom prst="rect">
            <a:avLst/>
          </a:prstGeom>
          <a:noFill/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FC97DCE-0896-AD42-9AE0-7F25594CD24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rgbClr val="374154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41B8501-68C3-364E-8EDD-CD53B0A6B55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1D1D1A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1816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95400"/>
            <a:ext cx="11161240" cy="5085928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849391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39072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1191" y="240462"/>
            <a:ext cx="10503794" cy="783197"/>
          </a:xfrm>
          <a:prstGeom prst="rect">
            <a:avLst/>
          </a:prstGeom>
        </p:spPr>
        <p:txBody>
          <a:bodyPr anchor="ctr"/>
          <a:lstStyle>
            <a:lvl1pPr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7016421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447027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5" y="1306286"/>
            <a:ext cx="5290949" cy="4931228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5" name="内容占位符 2"/>
          <p:cNvSpPr>
            <a:spLocks noGrp="1"/>
          </p:cNvSpPr>
          <p:nvPr>
            <p:ph sz="half" idx="10"/>
          </p:nvPr>
        </p:nvSpPr>
        <p:spPr>
          <a:xfrm>
            <a:off x="6296160" y="1306286"/>
            <a:ext cx="5290949" cy="4931228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985665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283443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81757" y="1306285"/>
            <a:ext cx="11161240" cy="4985657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54304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4822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251857"/>
            <a:ext cx="10963473" cy="5103223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922801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4158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4235280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8141950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1395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1.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4721326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思考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20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24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285E641-72A7-364D-AE4C-713FCA53F20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03900" y="3611316"/>
            <a:ext cx="3439096" cy="2732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7907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1491252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53555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7481482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484784"/>
            <a:ext cx="11161240" cy="4525736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922526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008212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5" y="679570"/>
            <a:ext cx="10963473" cy="589190"/>
          </a:xfrm>
          <a:prstGeom prst="rect">
            <a:avLst/>
          </a:prstGeom>
        </p:spPr>
        <p:txBody>
          <a:bodyPr/>
          <a:lstStyle>
            <a:lvl1pPr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5" y="1412776"/>
            <a:ext cx="10963473" cy="460851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2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2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2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5947583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04664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tx1">
                    <a:lumMod val="95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623635" y="1196752"/>
            <a:ext cx="10963473" cy="5197702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337576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N.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38927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63546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719684" y="1351536"/>
            <a:ext cx="10757396" cy="4957784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370003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8861184-AC94-6541-A9F6-3504B6AC75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1810"/>
            <a:ext cx="12196763" cy="4792771"/>
          </a:xfrm>
          <a:prstGeom prst="rect">
            <a:avLst/>
          </a:prstGeom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011094E6-4D5B-8C42-9657-10EE07AF67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chemeClr val="tx2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EC68140-F31D-D449-AB97-7D3A7E7A49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FFFFFF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3655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960DD1-8AC3-8F46-9D2D-BF81187F43FC}"/>
              </a:ext>
            </a:extLst>
          </p:cNvPr>
          <p:cNvSpPr txBox="1"/>
          <p:nvPr userDrawn="1"/>
        </p:nvSpPr>
        <p:spPr>
          <a:xfrm>
            <a:off x="1502228" y="2617826"/>
            <a:ext cx="51271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0" dirty="0">
                <a:solidFill>
                  <a:srgbClr val="221815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64786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探索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206140" cy="5594695"/>
          </a:xfrm>
          <a:prstGeom prst="rect">
            <a:avLst/>
          </a:prstGeom>
        </p:spPr>
      </p:pic>
      <p:sp>
        <p:nvSpPr>
          <p:cNvPr id="7" name="L 形 6"/>
          <p:cNvSpPr/>
          <p:nvPr userDrawn="1"/>
        </p:nvSpPr>
        <p:spPr>
          <a:xfrm rot="5400000">
            <a:off x="7853942" y="2130562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227DEE9-8BE9-0D49-BF96-9E83C5312E0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F43DA98-D48D-6947-95EF-BA3B05E688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52F8733E-C4C9-8D4D-8DDA-CAB265AC05A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651949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智能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5"/>
            <a:ext cx="12197432" cy="559923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2AA4863-E1EF-3342-A8CB-ECD4FD06CE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195303EA-8491-464F-99A0-67F948701C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412816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6DBC59C-CE55-E340-A3AE-F88AAF0D75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4" name="L 形 17">
            <a:extLst>
              <a:ext uri="{FF2B5EF4-FFF2-40B4-BE49-F238E27FC236}">
                <a16:creationId xmlns:a16="http://schemas.microsoft.com/office/drawing/2014/main" id="{3049C48A-4CAE-8940-8A29-89DE0543DF4C}"/>
              </a:ext>
            </a:extLst>
          </p:cNvPr>
          <p:cNvSpPr/>
          <p:nvPr userDrawn="1"/>
        </p:nvSpPr>
        <p:spPr>
          <a:xfrm rot="5400000">
            <a:off x="5369529" y="2370740"/>
            <a:ext cx="744262" cy="762208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</p:spTree>
    <p:extLst>
      <p:ext uri="{BB962C8B-B14F-4D97-AF65-F5344CB8AC3E}">
        <p14:creationId xmlns:p14="http://schemas.microsoft.com/office/powerpoint/2010/main" val="3514487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创新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4"/>
            <a:ext cx="12197432" cy="5590529"/>
          </a:xfrm>
          <a:prstGeom prst="rect">
            <a:avLst/>
          </a:prstGeom>
        </p:spPr>
      </p:pic>
      <p:sp>
        <p:nvSpPr>
          <p:cNvPr id="9" name="L 形 8"/>
          <p:cNvSpPr/>
          <p:nvPr userDrawn="1"/>
        </p:nvSpPr>
        <p:spPr>
          <a:xfrm rot="5400000">
            <a:off x="5945516" y="2323519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B908F03-BBCC-164B-BE54-2E836D6E7C1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A3BE9F9B-07D9-DD4C-9CEF-250804A4145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3A299E5-0026-5A42-88AA-B3A7F29D3AB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8426698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攀登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74021"/>
            <a:ext cx="12197432" cy="56687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8" name="L 形 7"/>
          <p:cNvSpPr/>
          <p:nvPr userDrawn="1"/>
        </p:nvSpPr>
        <p:spPr>
          <a:xfrm rot="5400000">
            <a:off x="7929967" y="1657555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6BB7B2F8-0AF7-D04F-81DD-52FDB6B7326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62D1BCC-0781-514D-8FE8-12F4AF64BC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5373707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3414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2248356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E415327-0213-194E-B61D-B6ACD3178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F51793D-2582-2644-B9F5-2A41076AAC3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471818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.pn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image" Target="../media/image8.png"/><Relationship Id="rId5" Type="http://schemas.openxmlformats.org/officeDocument/2006/relationships/slideLayout" Target="../slideLayouts/slideLayout17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24.xml"/><Relationship Id="rId7" Type="http://schemas.openxmlformats.org/officeDocument/2006/relationships/image" Target="../media/image10.jpeg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5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1.png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29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30.xml"/><Relationship Id="rId5" Type="http://schemas.openxmlformats.org/officeDocument/2006/relationships/hyperlink" Target="https://chenzomi12.github.io/" TargetMode="Externa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">
            <a:extLst>
              <a:ext uri="{FF2B5EF4-FFF2-40B4-BE49-F238E27FC236}">
                <a16:creationId xmlns:a16="http://schemas.microsoft.com/office/drawing/2014/main" id="{DAA57E4D-57AC-4B4A-BA6C-86FA5001E093}"/>
              </a:ext>
            </a:extLst>
          </p:cNvPr>
          <p:cNvSpPr txBox="1"/>
          <p:nvPr userDrawn="1"/>
        </p:nvSpPr>
        <p:spPr>
          <a:xfrm>
            <a:off x="553765" y="6469851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B55D2D48-944A-9C4D-BB22-D76C71F4D94F}"/>
              </a:ext>
            </a:extLst>
          </p:cNvPr>
          <p:cNvSpPr txBox="1"/>
          <p:nvPr userDrawn="1"/>
        </p:nvSpPr>
        <p:spPr>
          <a:xfrm>
            <a:off x="1281791" y="6542628"/>
            <a:ext cx="499730" cy="1499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974" smtClean="0">
                <a:solidFill>
                  <a:srgbClr val="1D1D1B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74" dirty="0">
              <a:solidFill>
                <a:srgbClr val="1D1D1B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BE738B7-F398-0746-82A7-6856A70110C5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48541"/>
            <a:ext cx="144000" cy="144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0" name="TextBox 2">
            <a:extLst>
              <a:ext uri="{FF2B5EF4-FFF2-40B4-BE49-F238E27FC236}">
                <a16:creationId xmlns:a16="http://schemas.microsoft.com/office/drawing/2014/main" id="{0021EBA7-FAE3-FF4A-A451-258276F9F3D7}"/>
              </a:ext>
            </a:extLst>
          </p:cNvPr>
          <p:cNvSpPr txBox="1"/>
          <p:nvPr userDrawn="1"/>
        </p:nvSpPr>
        <p:spPr>
          <a:xfrm>
            <a:off x="8474645" y="6468770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https://</a:t>
            </a:r>
            <a:r>
              <a:rPr lang="en-US" altLang="zh-CN" sz="1000" dirty="0" err="1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github.com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/chenzomi12/</a:t>
            </a:r>
            <a:r>
              <a:rPr lang="en-US" altLang="zh-CN" sz="1000" dirty="0" err="1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AIFoundation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1" name="Rectangle 15">
            <a:extLst>
              <a:ext uri="{FF2B5EF4-FFF2-40B4-BE49-F238E27FC236}">
                <a16:creationId xmlns:a16="http://schemas.microsoft.com/office/drawing/2014/main" id="{2B527018-A8C0-2549-A68F-07BA1E99861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E6C2E1D7-5E39-AB4F-9CBA-46A0ADF0768E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6F1C80BB-D03E-114E-9AE3-8A8609E07672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4" name="Group 18">
              <a:extLst>
                <a:ext uri="{FF2B5EF4-FFF2-40B4-BE49-F238E27FC236}">
                  <a16:creationId xmlns:a16="http://schemas.microsoft.com/office/drawing/2014/main" id="{2F0883A7-BCE1-2342-91EE-B3A807B5EE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5" name="Rectangle 19">
                <a:extLst>
                  <a:ext uri="{FF2B5EF4-FFF2-40B4-BE49-F238E27FC236}">
                    <a16:creationId xmlns:a16="http://schemas.microsoft.com/office/drawing/2014/main" id="{69E12922-9CE0-8144-94EA-24B51ED17E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6" name="Rectangle 20">
                <a:extLst>
                  <a:ext uri="{FF2B5EF4-FFF2-40B4-BE49-F238E27FC236}">
                    <a16:creationId xmlns:a16="http://schemas.microsoft.com/office/drawing/2014/main" id="{0F94F024-0AF6-FC47-8DFC-F35CD6931E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1">
                <a:extLst>
                  <a:ext uri="{FF2B5EF4-FFF2-40B4-BE49-F238E27FC236}">
                    <a16:creationId xmlns:a16="http://schemas.microsoft.com/office/drawing/2014/main" id="{6DB1F3D1-02FB-D34F-A2B5-3688CF5FB8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2">
                <a:extLst>
                  <a:ext uri="{FF2B5EF4-FFF2-40B4-BE49-F238E27FC236}">
                    <a16:creationId xmlns:a16="http://schemas.microsoft.com/office/drawing/2014/main" id="{F78FB0B0-0E5C-954F-8BC1-1A273BD1E9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23">
              <a:extLst>
                <a:ext uri="{FF2B5EF4-FFF2-40B4-BE49-F238E27FC236}">
                  <a16:creationId xmlns:a16="http://schemas.microsoft.com/office/drawing/2014/main" id="{04B50A98-6A94-6845-B2AF-0E608B122E5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1" name="Rectangle 24">
                <a:extLst>
                  <a:ext uri="{FF2B5EF4-FFF2-40B4-BE49-F238E27FC236}">
                    <a16:creationId xmlns:a16="http://schemas.microsoft.com/office/drawing/2014/main" id="{BCE565D0-22C1-2E47-ADDF-A42AB04FB6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2" name="Rectangle 25">
                <a:extLst>
                  <a:ext uri="{FF2B5EF4-FFF2-40B4-BE49-F238E27FC236}">
                    <a16:creationId xmlns:a16="http://schemas.microsoft.com/office/drawing/2014/main" id="{7031360E-60D8-3748-820B-120AFA81DD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6">
                <a:extLst>
                  <a:ext uri="{FF2B5EF4-FFF2-40B4-BE49-F238E27FC236}">
                    <a16:creationId xmlns:a16="http://schemas.microsoft.com/office/drawing/2014/main" id="{5E103C08-5827-934C-9FE6-DE811B5CBA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7">
                <a:extLst>
                  <a:ext uri="{FF2B5EF4-FFF2-40B4-BE49-F238E27FC236}">
                    <a16:creationId xmlns:a16="http://schemas.microsoft.com/office/drawing/2014/main" id="{51B2DE11-DBCC-F442-A2A8-08E9F5E752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8">
              <a:extLst>
                <a:ext uri="{FF2B5EF4-FFF2-40B4-BE49-F238E27FC236}">
                  <a16:creationId xmlns:a16="http://schemas.microsoft.com/office/drawing/2014/main" id="{BA4F0379-6F0F-1648-B5CB-024104F1D9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7" name="Rectangle 29">
                <a:extLst>
                  <a:ext uri="{FF2B5EF4-FFF2-40B4-BE49-F238E27FC236}">
                    <a16:creationId xmlns:a16="http://schemas.microsoft.com/office/drawing/2014/main" id="{52A1B2A2-CFB4-474D-98D0-AB03196757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8" name="Rectangle 30">
                <a:extLst>
                  <a:ext uri="{FF2B5EF4-FFF2-40B4-BE49-F238E27FC236}">
                    <a16:creationId xmlns:a16="http://schemas.microsoft.com/office/drawing/2014/main" id="{3811321C-E020-4C46-80FA-B6E6B3D232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1">
                <a:extLst>
                  <a:ext uri="{FF2B5EF4-FFF2-40B4-BE49-F238E27FC236}">
                    <a16:creationId xmlns:a16="http://schemas.microsoft.com/office/drawing/2014/main" id="{42CE6974-5699-B64E-8748-C7AA8B59A6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2">
                <a:extLst>
                  <a:ext uri="{FF2B5EF4-FFF2-40B4-BE49-F238E27FC236}">
                    <a16:creationId xmlns:a16="http://schemas.microsoft.com/office/drawing/2014/main" id="{CCDD0EC8-DEF3-D74F-A0CE-471C31C185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33">
              <a:extLst>
                <a:ext uri="{FF2B5EF4-FFF2-40B4-BE49-F238E27FC236}">
                  <a16:creationId xmlns:a16="http://schemas.microsoft.com/office/drawing/2014/main" id="{86D01087-413E-624D-80E9-CFAFB3275F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3" name="Rectangle 34">
                <a:extLst>
                  <a:ext uri="{FF2B5EF4-FFF2-40B4-BE49-F238E27FC236}">
                    <a16:creationId xmlns:a16="http://schemas.microsoft.com/office/drawing/2014/main" id="{752C8B9C-9D84-5845-BD1F-44013C8C64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4" name="Rectangle 35">
                <a:extLst>
                  <a:ext uri="{FF2B5EF4-FFF2-40B4-BE49-F238E27FC236}">
                    <a16:creationId xmlns:a16="http://schemas.microsoft.com/office/drawing/2014/main" id="{4EB35639-3259-C847-8C55-4E4D266ABB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6">
                <a:extLst>
                  <a:ext uri="{FF2B5EF4-FFF2-40B4-BE49-F238E27FC236}">
                    <a16:creationId xmlns:a16="http://schemas.microsoft.com/office/drawing/2014/main" id="{A11EF571-49DB-8249-99C5-89BC145C89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7">
                <a:extLst>
                  <a:ext uri="{FF2B5EF4-FFF2-40B4-BE49-F238E27FC236}">
                    <a16:creationId xmlns:a16="http://schemas.microsoft.com/office/drawing/2014/main" id="{3E8B53FC-E145-3F43-AFF8-EB48BC38C4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8">
              <a:extLst>
                <a:ext uri="{FF2B5EF4-FFF2-40B4-BE49-F238E27FC236}">
                  <a16:creationId xmlns:a16="http://schemas.microsoft.com/office/drawing/2014/main" id="{E83DBCC2-696B-AD41-A7AF-7192CD834A8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9" name="Rectangle 39">
                <a:extLst>
                  <a:ext uri="{FF2B5EF4-FFF2-40B4-BE49-F238E27FC236}">
                    <a16:creationId xmlns:a16="http://schemas.microsoft.com/office/drawing/2014/main" id="{6A0F83C8-66F9-C646-AA29-C7361B3002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40">
                <a:extLst>
                  <a:ext uri="{FF2B5EF4-FFF2-40B4-BE49-F238E27FC236}">
                    <a16:creationId xmlns:a16="http://schemas.microsoft.com/office/drawing/2014/main" id="{E6045887-7F8F-F440-87E6-90112BBCAB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1">
                <a:extLst>
                  <a:ext uri="{FF2B5EF4-FFF2-40B4-BE49-F238E27FC236}">
                    <a16:creationId xmlns:a16="http://schemas.microsoft.com/office/drawing/2014/main" id="{FADBF25C-CD8A-344D-A2B6-9F694BE521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2">
                <a:extLst>
                  <a:ext uri="{FF2B5EF4-FFF2-40B4-BE49-F238E27FC236}">
                    <a16:creationId xmlns:a16="http://schemas.microsoft.com/office/drawing/2014/main" id="{5756FACE-B85A-BE48-89D3-72CDE423EA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43">
              <a:extLst>
                <a:ext uri="{FF2B5EF4-FFF2-40B4-BE49-F238E27FC236}">
                  <a16:creationId xmlns:a16="http://schemas.microsoft.com/office/drawing/2014/main" id="{6E6546FA-A3AE-1445-B5F3-D3FDF9B38BA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5" name="Rectangle 44">
                <a:extLst>
                  <a:ext uri="{FF2B5EF4-FFF2-40B4-BE49-F238E27FC236}">
                    <a16:creationId xmlns:a16="http://schemas.microsoft.com/office/drawing/2014/main" id="{0213551D-0E39-714A-974C-324089C145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45">
                <a:extLst>
                  <a:ext uri="{FF2B5EF4-FFF2-40B4-BE49-F238E27FC236}">
                    <a16:creationId xmlns:a16="http://schemas.microsoft.com/office/drawing/2014/main" id="{38E6BB56-0E57-4D4C-B890-D407AD3706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6">
                <a:extLst>
                  <a:ext uri="{FF2B5EF4-FFF2-40B4-BE49-F238E27FC236}">
                    <a16:creationId xmlns:a16="http://schemas.microsoft.com/office/drawing/2014/main" id="{016E85E5-8603-064F-9B53-45C9479EF1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7">
                <a:extLst>
                  <a:ext uri="{FF2B5EF4-FFF2-40B4-BE49-F238E27FC236}">
                    <a16:creationId xmlns:a16="http://schemas.microsoft.com/office/drawing/2014/main" id="{61979A07-7FC0-794E-902D-DE18D921B8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8">
              <a:extLst>
                <a:ext uri="{FF2B5EF4-FFF2-40B4-BE49-F238E27FC236}">
                  <a16:creationId xmlns:a16="http://schemas.microsoft.com/office/drawing/2014/main" id="{3F0325B4-35DD-E041-BA7F-B681242FA4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1" name="Rectangle 49">
                <a:extLst>
                  <a:ext uri="{FF2B5EF4-FFF2-40B4-BE49-F238E27FC236}">
                    <a16:creationId xmlns:a16="http://schemas.microsoft.com/office/drawing/2014/main" id="{160A308A-50A9-9C4C-AF71-79017E36F0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50">
                <a:extLst>
                  <a:ext uri="{FF2B5EF4-FFF2-40B4-BE49-F238E27FC236}">
                    <a16:creationId xmlns:a16="http://schemas.microsoft.com/office/drawing/2014/main" id="{97497718-5961-5446-9E28-15CA3A2138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1">
                <a:extLst>
                  <a:ext uri="{FF2B5EF4-FFF2-40B4-BE49-F238E27FC236}">
                    <a16:creationId xmlns:a16="http://schemas.microsoft.com/office/drawing/2014/main" id="{8375F904-41AE-8146-8E09-C35AB795A7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2">
                <a:extLst>
                  <a:ext uri="{FF2B5EF4-FFF2-40B4-BE49-F238E27FC236}">
                    <a16:creationId xmlns:a16="http://schemas.microsoft.com/office/drawing/2014/main" id="{A1D3B9B0-CDE9-5244-9364-3FE76EE1F9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53">
              <a:extLst>
                <a:ext uri="{FF2B5EF4-FFF2-40B4-BE49-F238E27FC236}">
                  <a16:creationId xmlns:a16="http://schemas.microsoft.com/office/drawing/2014/main" id="{AF07594E-C433-FB4E-964B-FCB6E508F19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7" name="Rectangle 54">
                <a:extLst>
                  <a:ext uri="{FF2B5EF4-FFF2-40B4-BE49-F238E27FC236}">
                    <a16:creationId xmlns:a16="http://schemas.microsoft.com/office/drawing/2014/main" id="{472C57FE-7162-354F-8D2E-9F74E180F6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55">
                <a:extLst>
                  <a:ext uri="{FF2B5EF4-FFF2-40B4-BE49-F238E27FC236}">
                    <a16:creationId xmlns:a16="http://schemas.microsoft.com/office/drawing/2014/main" id="{8BB07287-2BF7-1B49-8591-59AFBCE1E1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6">
                <a:extLst>
                  <a:ext uri="{FF2B5EF4-FFF2-40B4-BE49-F238E27FC236}">
                    <a16:creationId xmlns:a16="http://schemas.microsoft.com/office/drawing/2014/main" id="{61C593D7-BCA8-E243-A350-D473367FC0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7">
                <a:extLst>
                  <a:ext uri="{FF2B5EF4-FFF2-40B4-BE49-F238E27FC236}">
                    <a16:creationId xmlns:a16="http://schemas.microsoft.com/office/drawing/2014/main" id="{96E2ACF3-8945-A846-9A76-24E4F1DE44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8">
              <a:extLst>
                <a:ext uri="{FF2B5EF4-FFF2-40B4-BE49-F238E27FC236}">
                  <a16:creationId xmlns:a16="http://schemas.microsoft.com/office/drawing/2014/main" id="{53F68A40-98FE-C049-8646-AF3B4B8F3F1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3" name="Rectangle 59">
                <a:extLst>
                  <a:ext uri="{FF2B5EF4-FFF2-40B4-BE49-F238E27FC236}">
                    <a16:creationId xmlns:a16="http://schemas.microsoft.com/office/drawing/2014/main" id="{3BFBC783-6197-584C-9E4F-7F6798332A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60">
                <a:extLst>
                  <a:ext uri="{FF2B5EF4-FFF2-40B4-BE49-F238E27FC236}">
                    <a16:creationId xmlns:a16="http://schemas.microsoft.com/office/drawing/2014/main" id="{F328BC2C-2255-5149-9F7A-DC0F920F68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1">
                <a:extLst>
                  <a:ext uri="{FF2B5EF4-FFF2-40B4-BE49-F238E27FC236}">
                    <a16:creationId xmlns:a16="http://schemas.microsoft.com/office/drawing/2014/main" id="{AAB98B3A-E4B0-2D42-BAB5-43D7B746DD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2">
                <a:extLst>
                  <a:ext uri="{FF2B5EF4-FFF2-40B4-BE49-F238E27FC236}">
                    <a16:creationId xmlns:a16="http://schemas.microsoft.com/office/drawing/2014/main" id="{8D176379-BF63-7941-891A-34942201E5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63">
              <a:extLst>
                <a:ext uri="{FF2B5EF4-FFF2-40B4-BE49-F238E27FC236}">
                  <a16:creationId xmlns:a16="http://schemas.microsoft.com/office/drawing/2014/main" id="{13D5D356-16D2-B246-A39E-2D07E1183D7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9" name="Rectangle 64">
                <a:extLst>
                  <a:ext uri="{FF2B5EF4-FFF2-40B4-BE49-F238E27FC236}">
                    <a16:creationId xmlns:a16="http://schemas.microsoft.com/office/drawing/2014/main" id="{FECA42F8-FF45-2044-BDE7-C7DC7313FF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65">
                <a:extLst>
                  <a:ext uri="{FF2B5EF4-FFF2-40B4-BE49-F238E27FC236}">
                    <a16:creationId xmlns:a16="http://schemas.microsoft.com/office/drawing/2014/main" id="{876AF6DD-69F9-C045-A4F0-136C6B6FD9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6">
                <a:extLst>
                  <a:ext uri="{FF2B5EF4-FFF2-40B4-BE49-F238E27FC236}">
                    <a16:creationId xmlns:a16="http://schemas.microsoft.com/office/drawing/2014/main" id="{4F4D979B-6877-8B4F-A4FA-9E3CE00D72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7">
                <a:extLst>
                  <a:ext uri="{FF2B5EF4-FFF2-40B4-BE49-F238E27FC236}">
                    <a16:creationId xmlns:a16="http://schemas.microsoft.com/office/drawing/2014/main" id="{E43DD49F-0BC6-3747-A13F-DE3AA7A7B3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8">
              <a:extLst>
                <a:ext uri="{FF2B5EF4-FFF2-40B4-BE49-F238E27FC236}">
                  <a16:creationId xmlns:a16="http://schemas.microsoft.com/office/drawing/2014/main" id="{BB6E2340-8FC3-9F41-90FC-E9FA72BF8FA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5" name="Rectangle 69">
                <a:extLst>
                  <a:ext uri="{FF2B5EF4-FFF2-40B4-BE49-F238E27FC236}">
                    <a16:creationId xmlns:a16="http://schemas.microsoft.com/office/drawing/2014/main" id="{F263B7C8-E521-0E45-9A58-8DDA996B85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70">
                <a:extLst>
                  <a:ext uri="{FF2B5EF4-FFF2-40B4-BE49-F238E27FC236}">
                    <a16:creationId xmlns:a16="http://schemas.microsoft.com/office/drawing/2014/main" id="{A6737B0A-F864-984A-A19F-C3EC17AAFA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1">
                <a:extLst>
                  <a:ext uri="{FF2B5EF4-FFF2-40B4-BE49-F238E27FC236}">
                    <a16:creationId xmlns:a16="http://schemas.microsoft.com/office/drawing/2014/main" id="{E5B9BA48-ED89-8B49-AD44-240DFC5FFF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2">
                <a:extLst>
                  <a:ext uri="{FF2B5EF4-FFF2-40B4-BE49-F238E27FC236}">
                    <a16:creationId xmlns:a16="http://schemas.microsoft.com/office/drawing/2014/main" id="{F26C55AE-82C0-774A-882B-C78331504E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73">
              <a:extLst>
                <a:ext uri="{FF2B5EF4-FFF2-40B4-BE49-F238E27FC236}">
                  <a16:creationId xmlns:a16="http://schemas.microsoft.com/office/drawing/2014/main" id="{CCAFAE89-B656-4746-BC1E-D3C1280B5EB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1" name="Rectangle 74">
                <a:extLst>
                  <a:ext uri="{FF2B5EF4-FFF2-40B4-BE49-F238E27FC236}">
                    <a16:creationId xmlns:a16="http://schemas.microsoft.com/office/drawing/2014/main" id="{6D795F3C-0237-324F-80C3-9430CC4BF9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75">
                <a:extLst>
                  <a:ext uri="{FF2B5EF4-FFF2-40B4-BE49-F238E27FC236}">
                    <a16:creationId xmlns:a16="http://schemas.microsoft.com/office/drawing/2014/main" id="{9ADB2399-C60A-7A44-8C6F-E3590DEF50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6">
                <a:extLst>
                  <a:ext uri="{FF2B5EF4-FFF2-40B4-BE49-F238E27FC236}">
                    <a16:creationId xmlns:a16="http://schemas.microsoft.com/office/drawing/2014/main" id="{912018D6-5AF7-5943-B320-8F5D890808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7">
                <a:extLst>
                  <a:ext uri="{FF2B5EF4-FFF2-40B4-BE49-F238E27FC236}">
                    <a16:creationId xmlns:a16="http://schemas.microsoft.com/office/drawing/2014/main" id="{6EF094BD-5040-0B4A-B88D-E7F28A84D4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8">
              <a:extLst>
                <a:ext uri="{FF2B5EF4-FFF2-40B4-BE49-F238E27FC236}">
                  <a16:creationId xmlns:a16="http://schemas.microsoft.com/office/drawing/2014/main" id="{502C6170-7CB7-394C-BE52-E190A4301F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7" name="Rectangle 79">
                <a:extLst>
                  <a:ext uri="{FF2B5EF4-FFF2-40B4-BE49-F238E27FC236}">
                    <a16:creationId xmlns:a16="http://schemas.microsoft.com/office/drawing/2014/main" id="{47A3800C-B41D-234A-A87E-252E6E1FA0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8" name="Rectangle 80">
                <a:extLst>
                  <a:ext uri="{FF2B5EF4-FFF2-40B4-BE49-F238E27FC236}">
                    <a16:creationId xmlns:a16="http://schemas.microsoft.com/office/drawing/2014/main" id="{23322F17-4B9D-694B-B104-8990972D16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1">
                <a:extLst>
                  <a:ext uri="{FF2B5EF4-FFF2-40B4-BE49-F238E27FC236}">
                    <a16:creationId xmlns:a16="http://schemas.microsoft.com/office/drawing/2014/main" id="{9797F0C5-A026-3244-A76E-D6D13AD0BE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2">
                <a:extLst>
                  <a:ext uri="{FF2B5EF4-FFF2-40B4-BE49-F238E27FC236}">
                    <a16:creationId xmlns:a16="http://schemas.microsoft.com/office/drawing/2014/main" id="{97DCAD35-B13D-434B-8C71-4E7F9CB050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9" name="Rectangle 83">
            <a:extLst>
              <a:ext uri="{FF2B5EF4-FFF2-40B4-BE49-F238E27FC236}">
                <a16:creationId xmlns:a16="http://schemas.microsoft.com/office/drawing/2014/main" id="{DC6B5320-2274-E045-B8A8-8FE53CC3B6D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0" name="Rectangle 84">
            <a:extLst>
              <a:ext uri="{FF2B5EF4-FFF2-40B4-BE49-F238E27FC236}">
                <a16:creationId xmlns:a16="http://schemas.microsoft.com/office/drawing/2014/main" id="{BC896F73-AACB-B442-98B8-56AAA885038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87104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6" r:id="rId1"/>
    <p:sldLayoutId id="2147483970" r:id="rId2"/>
    <p:sldLayoutId id="2147483947" r:id="rId3"/>
    <p:sldLayoutId id="2147483819" r:id="rId4"/>
    <p:sldLayoutId id="2147483820" r:id="rId5"/>
    <p:sldLayoutId id="2147483892" r:id="rId6"/>
    <p:sldLayoutId id="2147483824" r:id="rId7"/>
    <p:sldLayoutId id="2147483968" r:id="rId8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ts val="3440"/>
        </a:lnSpc>
        <a:spcBef>
          <a:spcPct val="0"/>
        </a:spcBef>
        <a:buNone/>
        <a:defRPr sz="32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buFontTx/>
        <a:buNone/>
        <a:defRPr sz="1000" kern="1200">
          <a:solidFill>
            <a:srgbClr val="1D1D1B"/>
          </a:solidFill>
          <a:latin typeface="Arial" panose="020B0604020202020204" pitchFamily="34" charset="0"/>
          <a:ea typeface="Microsoft YaHei" panose="020B0503020204020204" pitchFamily="34" charset="-122"/>
          <a:cs typeface="Arial" panose="020B0604020202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1365440" y="6413378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l">
              <a:defRPr sz="1600">
                <a:solidFill>
                  <a:schemeClr val="tx1"/>
                </a:solidFill>
              </a:defRPr>
            </a:lvl1pPr>
          </a:lstStyle>
          <a:p>
            <a:fld id="{1A5B2B23-E5F0-44D7-A9FF-4B8E82156B39}" type="datetimeFigureOut">
              <a:rPr lang="zh-CN" altLang="en-US" smtClean="0">
                <a:solidFill>
                  <a:prstClr val="black"/>
                </a:solidFill>
              </a:rPr>
              <a:pPr/>
              <a:t>2024/11/29</a:t>
            </a:fld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10" name="Rectangle 86"/>
          <p:cNvSpPr>
            <a:spLocks noChangeArrowheads="1"/>
          </p:cNvSpPr>
          <p:nvPr userDrawn="1"/>
        </p:nvSpPr>
        <p:spPr bwMode="auto">
          <a:xfrm>
            <a:off x="8762415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4516A7C5-B605-6B44-A7BE-28ADB9219092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95495ED-F2F9-A345-AD2E-98BB16884A21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9" name="副标题 2">
            <a:extLst>
              <a:ext uri="{FF2B5EF4-FFF2-40B4-BE49-F238E27FC236}">
                <a16:creationId xmlns:a16="http://schemas.microsoft.com/office/drawing/2014/main" id="{9B5DC586-B9B6-944A-9389-8211B4B1FD1F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062721" y="6460188"/>
            <a:ext cx="3004820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https://</a:t>
            </a:r>
            <a:r>
              <a:rPr lang="en" altLang="zh-CN" sz="1000" b="0" dirty="0" err="1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github.com</a:t>
            </a:r>
            <a:r>
              <a:rPr lang="en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/chenzomi12/</a:t>
            </a:r>
            <a:r>
              <a:rPr lang="en" altLang="zh-CN" sz="1000" b="0" dirty="0" err="1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AIFoundation</a:t>
            </a:r>
            <a:r>
              <a:rPr lang="en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/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1" name="Rectangle 15">
            <a:extLst>
              <a:ext uri="{FF2B5EF4-FFF2-40B4-BE49-F238E27FC236}">
                <a16:creationId xmlns:a16="http://schemas.microsoft.com/office/drawing/2014/main" id="{5BBC3D22-C8BD-6E40-9853-81A509B6306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435D8D64-3517-884F-A63A-6B170EC85CBD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468E3478-8E25-0C41-BD64-C4CBF7CC9FC7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4" name="Group 18">
              <a:extLst>
                <a:ext uri="{FF2B5EF4-FFF2-40B4-BE49-F238E27FC236}">
                  <a16:creationId xmlns:a16="http://schemas.microsoft.com/office/drawing/2014/main" id="{99A42DA1-5B3C-B74E-A538-0FE12DEAAE2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5" name="Rectangle 19">
                <a:extLst>
                  <a:ext uri="{FF2B5EF4-FFF2-40B4-BE49-F238E27FC236}">
                    <a16:creationId xmlns:a16="http://schemas.microsoft.com/office/drawing/2014/main" id="{EAC6B2B5-38BF-D042-A46B-CDC1AC508F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6" name="Rectangle 20">
                <a:extLst>
                  <a:ext uri="{FF2B5EF4-FFF2-40B4-BE49-F238E27FC236}">
                    <a16:creationId xmlns:a16="http://schemas.microsoft.com/office/drawing/2014/main" id="{F9D1E726-1474-2649-B299-B3482A2F1F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1">
                <a:extLst>
                  <a:ext uri="{FF2B5EF4-FFF2-40B4-BE49-F238E27FC236}">
                    <a16:creationId xmlns:a16="http://schemas.microsoft.com/office/drawing/2014/main" id="{637D7899-2375-9A40-AE33-ADF2A47257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2">
                <a:extLst>
                  <a:ext uri="{FF2B5EF4-FFF2-40B4-BE49-F238E27FC236}">
                    <a16:creationId xmlns:a16="http://schemas.microsoft.com/office/drawing/2014/main" id="{5CF63C11-61F8-AD4E-BA74-564C0CB428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23">
              <a:extLst>
                <a:ext uri="{FF2B5EF4-FFF2-40B4-BE49-F238E27FC236}">
                  <a16:creationId xmlns:a16="http://schemas.microsoft.com/office/drawing/2014/main" id="{6C44727B-F11C-CF4F-9470-4376C255CC5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1" name="Rectangle 24">
                <a:extLst>
                  <a:ext uri="{FF2B5EF4-FFF2-40B4-BE49-F238E27FC236}">
                    <a16:creationId xmlns:a16="http://schemas.microsoft.com/office/drawing/2014/main" id="{87D9D541-DBBF-204B-99C2-317D2560BC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2" name="Rectangle 25">
                <a:extLst>
                  <a:ext uri="{FF2B5EF4-FFF2-40B4-BE49-F238E27FC236}">
                    <a16:creationId xmlns:a16="http://schemas.microsoft.com/office/drawing/2014/main" id="{7255439D-C16A-584B-8A71-64DEC7A13A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6">
                <a:extLst>
                  <a:ext uri="{FF2B5EF4-FFF2-40B4-BE49-F238E27FC236}">
                    <a16:creationId xmlns:a16="http://schemas.microsoft.com/office/drawing/2014/main" id="{851D12BE-779D-2248-A49C-B2A3E190C1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7">
                <a:extLst>
                  <a:ext uri="{FF2B5EF4-FFF2-40B4-BE49-F238E27FC236}">
                    <a16:creationId xmlns:a16="http://schemas.microsoft.com/office/drawing/2014/main" id="{E3E05B9C-6535-1145-A5FB-362B2D3C59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8">
              <a:extLst>
                <a:ext uri="{FF2B5EF4-FFF2-40B4-BE49-F238E27FC236}">
                  <a16:creationId xmlns:a16="http://schemas.microsoft.com/office/drawing/2014/main" id="{40AB3C45-D453-8445-A666-F4AB773FD2B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7" name="Rectangle 29">
                <a:extLst>
                  <a:ext uri="{FF2B5EF4-FFF2-40B4-BE49-F238E27FC236}">
                    <a16:creationId xmlns:a16="http://schemas.microsoft.com/office/drawing/2014/main" id="{2BE8D4FD-647F-484A-BB3D-3A53BE127C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8" name="Rectangle 30">
                <a:extLst>
                  <a:ext uri="{FF2B5EF4-FFF2-40B4-BE49-F238E27FC236}">
                    <a16:creationId xmlns:a16="http://schemas.microsoft.com/office/drawing/2014/main" id="{98D950A1-D582-7D40-ACAD-024FDCD176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1">
                <a:extLst>
                  <a:ext uri="{FF2B5EF4-FFF2-40B4-BE49-F238E27FC236}">
                    <a16:creationId xmlns:a16="http://schemas.microsoft.com/office/drawing/2014/main" id="{477D579F-3EEC-D94E-9BE8-2749901AD7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2">
                <a:extLst>
                  <a:ext uri="{FF2B5EF4-FFF2-40B4-BE49-F238E27FC236}">
                    <a16:creationId xmlns:a16="http://schemas.microsoft.com/office/drawing/2014/main" id="{E9024426-6600-B444-9917-C935F8151D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33">
              <a:extLst>
                <a:ext uri="{FF2B5EF4-FFF2-40B4-BE49-F238E27FC236}">
                  <a16:creationId xmlns:a16="http://schemas.microsoft.com/office/drawing/2014/main" id="{6DDF88EC-F185-FC48-9C8B-64D35611CA8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3" name="Rectangle 34">
                <a:extLst>
                  <a:ext uri="{FF2B5EF4-FFF2-40B4-BE49-F238E27FC236}">
                    <a16:creationId xmlns:a16="http://schemas.microsoft.com/office/drawing/2014/main" id="{389678E6-E69F-CB4D-A47C-84CC217B6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4" name="Rectangle 35">
                <a:extLst>
                  <a:ext uri="{FF2B5EF4-FFF2-40B4-BE49-F238E27FC236}">
                    <a16:creationId xmlns:a16="http://schemas.microsoft.com/office/drawing/2014/main" id="{0643F449-48E1-7447-BAEA-1D5F093D4E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6">
                <a:extLst>
                  <a:ext uri="{FF2B5EF4-FFF2-40B4-BE49-F238E27FC236}">
                    <a16:creationId xmlns:a16="http://schemas.microsoft.com/office/drawing/2014/main" id="{4B468376-C520-154C-AC89-55E375AB1A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7">
                <a:extLst>
                  <a:ext uri="{FF2B5EF4-FFF2-40B4-BE49-F238E27FC236}">
                    <a16:creationId xmlns:a16="http://schemas.microsoft.com/office/drawing/2014/main" id="{1CB5AA30-0ADA-A349-A715-C82F125020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8">
              <a:extLst>
                <a:ext uri="{FF2B5EF4-FFF2-40B4-BE49-F238E27FC236}">
                  <a16:creationId xmlns:a16="http://schemas.microsoft.com/office/drawing/2014/main" id="{F2485F85-A439-F243-A409-617485D046E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9" name="Rectangle 39">
                <a:extLst>
                  <a:ext uri="{FF2B5EF4-FFF2-40B4-BE49-F238E27FC236}">
                    <a16:creationId xmlns:a16="http://schemas.microsoft.com/office/drawing/2014/main" id="{4BECDF48-4AE9-F94C-882E-CE5B445C92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40">
                <a:extLst>
                  <a:ext uri="{FF2B5EF4-FFF2-40B4-BE49-F238E27FC236}">
                    <a16:creationId xmlns:a16="http://schemas.microsoft.com/office/drawing/2014/main" id="{04A87568-2F86-3C45-B686-C972508EB7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1">
                <a:extLst>
                  <a:ext uri="{FF2B5EF4-FFF2-40B4-BE49-F238E27FC236}">
                    <a16:creationId xmlns:a16="http://schemas.microsoft.com/office/drawing/2014/main" id="{FAFABB8C-8CD0-9C41-84FA-F73A526CF5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2">
                <a:extLst>
                  <a:ext uri="{FF2B5EF4-FFF2-40B4-BE49-F238E27FC236}">
                    <a16:creationId xmlns:a16="http://schemas.microsoft.com/office/drawing/2014/main" id="{BFC0E70D-422D-F347-8E12-5B62F6EA7B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43">
              <a:extLst>
                <a:ext uri="{FF2B5EF4-FFF2-40B4-BE49-F238E27FC236}">
                  <a16:creationId xmlns:a16="http://schemas.microsoft.com/office/drawing/2014/main" id="{626CB16A-C156-0A41-AE7F-15D3D11786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5" name="Rectangle 44">
                <a:extLst>
                  <a:ext uri="{FF2B5EF4-FFF2-40B4-BE49-F238E27FC236}">
                    <a16:creationId xmlns:a16="http://schemas.microsoft.com/office/drawing/2014/main" id="{F452AD4A-D9DB-6444-A6BE-EF26185799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45">
                <a:extLst>
                  <a:ext uri="{FF2B5EF4-FFF2-40B4-BE49-F238E27FC236}">
                    <a16:creationId xmlns:a16="http://schemas.microsoft.com/office/drawing/2014/main" id="{F3770997-588A-094B-B497-0102B22327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6">
                <a:extLst>
                  <a:ext uri="{FF2B5EF4-FFF2-40B4-BE49-F238E27FC236}">
                    <a16:creationId xmlns:a16="http://schemas.microsoft.com/office/drawing/2014/main" id="{B03F1CF5-E133-D247-A1CE-1CFCEC83E8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7">
                <a:extLst>
                  <a:ext uri="{FF2B5EF4-FFF2-40B4-BE49-F238E27FC236}">
                    <a16:creationId xmlns:a16="http://schemas.microsoft.com/office/drawing/2014/main" id="{60CDEEAF-577F-3C49-A82A-82596D84BE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8">
              <a:extLst>
                <a:ext uri="{FF2B5EF4-FFF2-40B4-BE49-F238E27FC236}">
                  <a16:creationId xmlns:a16="http://schemas.microsoft.com/office/drawing/2014/main" id="{6603BD30-8AE9-7245-853C-33F5F4A0E2D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1" name="Rectangle 49">
                <a:extLst>
                  <a:ext uri="{FF2B5EF4-FFF2-40B4-BE49-F238E27FC236}">
                    <a16:creationId xmlns:a16="http://schemas.microsoft.com/office/drawing/2014/main" id="{3A0A4AC8-171B-3E49-A644-F47B5969E3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50">
                <a:extLst>
                  <a:ext uri="{FF2B5EF4-FFF2-40B4-BE49-F238E27FC236}">
                    <a16:creationId xmlns:a16="http://schemas.microsoft.com/office/drawing/2014/main" id="{1B268DC4-FD2C-D141-BBA4-3BE35F658A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1">
                <a:extLst>
                  <a:ext uri="{FF2B5EF4-FFF2-40B4-BE49-F238E27FC236}">
                    <a16:creationId xmlns:a16="http://schemas.microsoft.com/office/drawing/2014/main" id="{07980EB2-A6E5-594E-9970-70D98AD884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2">
                <a:extLst>
                  <a:ext uri="{FF2B5EF4-FFF2-40B4-BE49-F238E27FC236}">
                    <a16:creationId xmlns:a16="http://schemas.microsoft.com/office/drawing/2014/main" id="{1BE35F9F-DB1B-2043-9520-4EF858CC6E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53">
              <a:extLst>
                <a:ext uri="{FF2B5EF4-FFF2-40B4-BE49-F238E27FC236}">
                  <a16:creationId xmlns:a16="http://schemas.microsoft.com/office/drawing/2014/main" id="{4823545C-798A-6542-BB3C-C0BF810FA0B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7" name="Rectangle 54">
                <a:extLst>
                  <a:ext uri="{FF2B5EF4-FFF2-40B4-BE49-F238E27FC236}">
                    <a16:creationId xmlns:a16="http://schemas.microsoft.com/office/drawing/2014/main" id="{290EEB78-501D-6449-BDE5-919C25BC72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55">
                <a:extLst>
                  <a:ext uri="{FF2B5EF4-FFF2-40B4-BE49-F238E27FC236}">
                    <a16:creationId xmlns:a16="http://schemas.microsoft.com/office/drawing/2014/main" id="{BA89D749-719F-0443-BA3E-46E5834809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6">
                <a:extLst>
                  <a:ext uri="{FF2B5EF4-FFF2-40B4-BE49-F238E27FC236}">
                    <a16:creationId xmlns:a16="http://schemas.microsoft.com/office/drawing/2014/main" id="{35E598F0-CA20-B14D-83D1-9E589F45DF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7">
                <a:extLst>
                  <a:ext uri="{FF2B5EF4-FFF2-40B4-BE49-F238E27FC236}">
                    <a16:creationId xmlns:a16="http://schemas.microsoft.com/office/drawing/2014/main" id="{77F1BE84-112F-894B-ADCE-96902DB88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8">
              <a:extLst>
                <a:ext uri="{FF2B5EF4-FFF2-40B4-BE49-F238E27FC236}">
                  <a16:creationId xmlns:a16="http://schemas.microsoft.com/office/drawing/2014/main" id="{66DC0D8F-F34A-6A4C-B199-F2623292117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3" name="Rectangle 59">
                <a:extLst>
                  <a:ext uri="{FF2B5EF4-FFF2-40B4-BE49-F238E27FC236}">
                    <a16:creationId xmlns:a16="http://schemas.microsoft.com/office/drawing/2014/main" id="{CEFF4B89-757A-734B-9E48-EDBF09A15F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60">
                <a:extLst>
                  <a:ext uri="{FF2B5EF4-FFF2-40B4-BE49-F238E27FC236}">
                    <a16:creationId xmlns:a16="http://schemas.microsoft.com/office/drawing/2014/main" id="{A86470B6-3FF2-BB43-A0FF-2468349284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1">
                <a:extLst>
                  <a:ext uri="{FF2B5EF4-FFF2-40B4-BE49-F238E27FC236}">
                    <a16:creationId xmlns:a16="http://schemas.microsoft.com/office/drawing/2014/main" id="{78065FA0-C09E-F946-BD70-9BD0F6651D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2">
                <a:extLst>
                  <a:ext uri="{FF2B5EF4-FFF2-40B4-BE49-F238E27FC236}">
                    <a16:creationId xmlns:a16="http://schemas.microsoft.com/office/drawing/2014/main" id="{5A4E9EBA-3AA7-C844-8A86-D54CBFA09A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63">
              <a:extLst>
                <a:ext uri="{FF2B5EF4-FFF2-40B4-BE49-F238E27FC236}">
                  <a16:creationId xmlns:a16="http://schemas.microsoft.com/office/drawing/2014/main" id="{53BD6958-0F63-EC42-9B25-255D536CB4E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9" name="Rectangle 64">
                <a:extLst>
                  <a:ext uri="{FF2B5EF4-FFF2-40B4-BE49-F238E27FC236}">
                    <a16:creationId xmlns:a16="http://schemas.microsoft.com/office/drawing/2014/main" id="{014E0DB4-2157-1741-8B3C-4D60FE00F2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65">
                <a:extLst>
                  <a:ext uri="{FF2B5EF4-FFF2-40B4-BE49-F238E27FC236}">
                    <a16:creationId xmlns:a16="http://schemas.microsoft.com/office/drawing/2014/main" id="{F2134725-6CDE-8E44-B6FE-84B4170796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6">
                <a:extLst>
                  <a:ext uri="{FF2B5EF4-FFF2-40B4-BE49-F238E27FC236}">
                    <a16:creationId xmlns:a16="http://schemas.microsoft.com/office/drawing/2014/main" id="{7B152D95-53AB-1446-8963-4F690D0B4D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7">
                <a:extLst>
                  <a:ext uri="{FF2B5EF4-FFF2-40B4-BE49-F238E27FC236}">
                    <a16:creationId xmlns:a16="http://schemas.microsoft.com/office/drawing/2014/main" id="{501AC583-7D2F-4E47-805E-A70E2CF2C7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8">
              <a:extLst>
                <a:ext uri="{FF2B5EF4-FFF2-40B4-BE49-F238E27FC236}">
                  <a16:creationId xmlns:a16="http://schemas.microsoft.com/office/drawing/2014/main" id="{D5FD12C7-5303-CE46-863E-E4BA220910A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5" name="Rectangle 69">
                <a:extLst>
                  <a:ext uri="{FF2B5EF4-FFF2-40B4-BE49-F238E27FC236}">
                    <a16:creationId xmlns:a16="http://schemas.microsoft.com/office/drawing/2014/main" id="{752B8E1E-F1FA-6246-B1E2-9C6A76F473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70">
                <a:extLst>
                  <a:ext uri="{FF2B5EF4-FFF2-40B4-BE49-F238E27FC236}">
                    <a16:creationId xmlns:a16="http://schemas.microsoft.com/office/drawing/2014/main" id="{104731CA-2266-3A44-9795-1845012CDE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1">
                <a:extLst>
                  <a:ext uri="{FF2B5EF4-FFF2-40B4-BE49-F238E27FC236}">
                    <a16:creationId xmlns:a16="http://schemas.microsoft.com/office/drawing/2014/main" id="{E848CB10-70CB-CF43-90F7-F595FCB7B5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2">
                <a:extLst>
                  <a:ext uri="{FF2B5EF4-FFF2-40B4-BE49-F238E27FC236}">
                    <a16:creationId xmlns:a16="http://schemas.microsoft.com/office/drawing/2014/main" id="{6645FE51-27F5-B248-BE72-49BDC5BB55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73">
              <a:extLst>
                <a:ext uri="{FF2B5EF4-FFF2-40B4-BE49-F238E27FC236}">
                  <a16:creationId xmlns:a16="http://schemas.microsoft.com/office/drawing/2014/main" id="{C4AF28F0-D2D6-F14D-B230-C6C34D67222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1" name="Rectangle 74">
                <a:extLst>
                  <a:ext uri="{FF2B5EF4-FFF2-40B4-BE49-F238E27FC236}">
                    <a16:creationId xmlns:a16="http://schemas.microsoft.com/office/drawing/2014/main" id="{56498193-3B70-7347-8991-3903693076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75">
                <a:extLst>
                  <a:ext uri="{FF2B5EF4-FFF2-40B4-BE49-F238E27FC236}">
                    <a16:creationId xmlns:a16="http://schemas.microsoft.com/office/drawing/2014/main" id="{78FD35E8-09A6-714A-BAF7-F9832E0760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6">
                <a:extLst>
                  <a:ext uri="{FF2B5EF4-FFF2-40B4-BE49-F238E27FC236}">
                    <a16:creationId xmlns:a16="http://schemas.microsoft.com/office/drawing/2014/main" id="{4CE4DCF4-6042-C841-9228-FAD129DAC1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7">
                <a:extLst>
                  <a:ext uri="{FF2B5EF4-FFF2-40B4-BE49-F238E27FC236}">
                    <a16:creationId xmlns:a16="http://schemas.microsoft.com/office/drawing/2014/main" id="{43CB7E77-D2AD-B949-96C6-A0EE7618C9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8">
              <a:extLst>
                <a:ext uri="{FF2B5EF4-FFF2-40B4-BE49-F238E27FC236}">
                  <a16:creationId xmlns:a16="http://schemas.microsoft.com/office/drawing/2014/main" id="{8171FCA2-A2FC-5148-BE04-F1B1D557483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7" name="Rectangle 79">
                <a:extLst>
                  <a:ext uri="{FF2B5EF4-FFF2-40B4-BE49-F238E27FC236}">
                    <a16:creationId xmlns:a16="http://schemas.microsoft.com/office/drawing/2014/main" id="{BDFE6B5E-28A5-1841-9B7A-60D3BFEADB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8" name="Rectangle 80">
                <a:extLst>
                  <a:ext uri="{FF2B5EF4-FFF2-40B4-BE49-F238E27FC236}">
                    <a16:creationId xmlns:a16="http://schemas.microsoft.com/office/drawing/2014/main" id="{8B212038-05CE-D340-81F3-4748634856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1">
                <a:extLst>
                  <a:ext uri="{FF2B5EF4-FFF2-40B4-BE49-F238E27FC236}">
                    <a16:creationId xmlns:a16="http://schemas.microsoft.com/office/drawing/2014/main" id="{C439AEEB-9DFA-9640-8B30-6322301EF4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2">
                <a:extLst>
                  <a:ext uri="{FF2B5EF4-FFF2-40B4-BE49-F238E27FC236}">
                    <a16:creationId xmlns:a16="http://schemas.microsoft.com/office/drawing/2014/main" id="{AD11A216-A03A-C042-A782-43EC94D9FB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9" name="Rectangle 83">
            <a:extLst>
              <a:ext uri="{FF2B5EF4-FFF2-40B4-BE49-F238E27FC236}">
                <a16:creationId xmlns:a16="http://schemas.microsoft.com/office/drawing/2014/main" id="{3D0F0BF1-B66F-6949-972A-F9A73844087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0" name="Rectangle 84">
            <a:extLst>
              <a:ext uri="{FF2B5EF4-FFF2-40B4-BE49-F238E27FC236}">
                <a16:creationId xmlns:a16="http://schemas.microsoft.com/office/drawing/2014/main" id="{16D311E9-0B5E-5149-BD0E-7C502CD6B26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23272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6" r:id="rId1"/>
    <p:sldLayoutId id="2147483963" r:id="rId2"/>
    <p:sldLayoutId id="2147483964" r:id="rId3"/>
    <p:sldLayoutId id="2147483975" r:id="rId4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9200" rtl="0" eaLnBrk="1" latinLnBrk="0" hangingPunct="1">
        <a:spcBef>
          <a:spcPct val="0"/>
        </a:spcBef>
        <a:buNone/>
        <a:defRPr sz="58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itchFamily="34" charset="0"/>
        <a:buChar char="•"/>
        <a:defRPr sz="4299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itchFamily="34" charset="0"/>
        <a:buChar char="–"/>
        <a:defRPr sz="3699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itchFamily="34" charset="0"/>
        <a:buChar char="–"/>
        <a:defRPr sz="2699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itchFamily="34" charset="0"/>
        <a:buChar char="»"/>
        <a:defRPr sz="2699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23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719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815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1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7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832E328A-0E7B-D747-843C-A7F1DB0AF41E}"/>
              </a:ext>
            </a:extLst>
          </p:cNvPr>
          <p:cNvSpPr/>
          <p:nvPr userDrawn="1"/>
        </p:nvSpPr>
        <p:spPr bwMode="auto">
          <a:xfrm>
            <a:off x="-11430" y="4558094"/>
            <a:ext cx="12230643" cy="2842586"/>
          </a:xfrm>
          <a:prstGeom prst="rect">
            <a:avLst/>
          </a:prstGeom>
          <a:blipFill dpi="0" rotWithShape="1">
            <a:blip r:embed="rId11" cstate="print">
              <a:alphaModFix amt="17000"/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12" name="TextBox 2">
            <a:extLst>
              <a:ext uri="{FF2B5EF4-FFF2-40B4-BE49-F238E27FC236}">
                <a16:creationId xmlns:a16="http://schemas.microsoft.com/office/drawing/2014/main" id="{8A3F60EC-F50D-F64E-B345-0B2C9F4821B7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96F034E5-6103-534F-B0F4-B7D7DF211DA4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9" name="Rectangle 15">
            <a:extLst>
              <a:ext uri="{FF2B5EF4-FFF2-40B4-BE49-F238E27FC236}">
                <a16:creationId xmlns:a16="http://schemas.microsoft.com/office/drawing/2014/main" id="{6421E41E-25FE-4842-8798-88978F11F5F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EE031BE5-8FC5-7145-92DF-7B0C7111594E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EAF3EEB2-690A-0745-AA9E-6880897ACCE4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3" name="Group 18">
              <a:extLst>
                <a:ext uri="{FF2B5EF4-FFF2-40B4-BE49-F238E27FC236}">
                  <a16:creationId xmlns:a16="http://schemas.microsoft.com/office/drawing/2014/main" id="{651A2F6B-2323-9E47-A1B5-6F528B4EC2E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6" name="Rectangle 19">
                <a:extLst>
                  <a:ext uri="{FF2B5EF4-FFF2-40B4-BE49-F238E27FC236}">
                    <a16:creationId xmlns:a16="http://schemas.microsoft.com/office/drawing/2014/main" id="{329E116C-E314-7C4D-B69B-534AAF19B1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0">
                <a:extLst>
                  <a:ext uri="{FF2B5EF4-FFF2-40B4-BE49-F238E27FC236}">
                    <a16:creationId xmlns:a16="http://schemas.microsoft.com/office/drawing/2014/main" id="{5E013300-C8F6-A64C-9177-2FD3EEC407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1">
                <a:extLst>
                  <a:ext uri="{FF2B5EF4-FFF2-40B4-BE49-F238E27FC236}">
                    <a16:creationId xmlns:a16="http://schemas.microsoft.com/office/drawing/2014/main" id="{DA276392-0EF8-8A4A-9769-D8C57C1A83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9" name="Rectangle 22">
                <a:extLst>
                  <a:ext uri="{FF2B5EF4-FFF2-40B4-BE49-F238E27FC236}">
                    <a16:creationId xmlns:a16="http://schemas.microsoft.com/office/drawing/2014/main" id="{7645DF87-1C9A-D343-A427-BEFD81B975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3">
              <a:extLst>
                <a:ext uri="{FF2B5EF4-FFF2-40B4-BE49-F238E27FC236}">
                  <a16:creationId xmlns:a16="http://schemas.microsoft.com/office/drawing/2014/main" id="{9B4C204D-61ED-1346-AB9B-F842BF6CEA1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2" name="Rectangle 24">
                <a:extLst>
                  <a:ext uri="{FF2B5EF4-FFF2-40B4-BE49-F238E27FC236}">
                    <a16:creationId xmlns:a16="http://schemas.microsoft.com/office/drawing/2014/main" id="{1F41706A-0119-5A41-AE42-359C91A5CD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5">
                <a:extLst>
                  <a:ext uri="{FF2B5EF4-FFF2-40B4-BE49-F238E27FC236}">
                    <a16:creationId xmlns:a16="http://schemas.microsoft.com/office/drawing/2014/main" id="{BAE5CBA0-BF5C-104C-B996-7544AB03D3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6">
                <a:extLst>
                  <a:ext uri="{FF2B5EF4-FFF2-40B4-BE49-F238E27FC236}">
                    <a16:creationId xmlns:a16="http://schemas.microsoft.com/office/drawing/2014/main" id="{153A51EE-CA5D-A343-BC88-FBDF07E520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7">
                <a:extLst>
                  <a:ext uri="{FF2B5EF4-FFF2-40B4-BE49-F238E27FC236}">
                    <a16:creationId xmlns:a16="http://schemas.microsoft.com/office/drawing/2014/main" id="{6009F35B-8A5A-874A-9454-8DA7D8E84D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28">
              <a:extLst>
                <a:ext uri="{FF2B5EF4-FFF2-40B4-BE49-F238E27FC236}">
                  <a16:creationId xmlns:a16="http://schemas.microsoft.com/office/drawing/2014/main" id="{0FF7F59F-DB24-7D49-B4E9-2459E20AFE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8" name="Rectangle 29">
                <a:extLst>
                  <a:ext uri="{FF2B5EF4-FFF2-40B4-BE49-F238E27FC236}">
                    <a16:creationId xmlns:a16="http://schemas.microsoft.com/office/drawing/2014/main" id="{2B7FD974-44B9-BC4E-9D36-7C95F4D81E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0">
                <a:extLst>
                  <a:ext uri="{FF2B5EF4-FFF2-40B4-BE49-F238E27FC236}">
                    <a16:creationId xmlns:a16="http://schemas.microsoft.com/office/drawing/2014/main" id="{B5ED5DA0-089E-844A-895F-35B28D14A5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1">
                <a:extLst>
                  <a:ext uri="{FF2B5EF4-FFF2-40B4-BE49-F238E27FC236}">
                    <a16:creationId xmlns:a16="http://schemas.microsoft.com/office/drawing/2014/main" id="{F634482F-719D-3042-B8C5-7E4001ABA3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32">
                <a:extLst>
                  <a:ext uri="{FF2B5EF4-FFF2-40B4-BE49-F238E27FC236}">
                    <a16:creationId xmlns:a16="http://schemas.microsoft.com/office/drawing/2014/main" id="{B7900C1B-6D11-704E-AB8A-31257319DD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3">
              <a:extLst>
                <a:ext uri="{FF2B5EF4-FFF2-40B4-BE49-F238E27FC236}">
                  <a16:creationId xmlns:a16="http://schemas.microsoft.com/office/drawing/2014/main" id="{EEDC3C82-7C9F-5746-A257-9932D90A187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4" name="Rectangle 34">
                <a:extLst>
                  <a:ext uri="{FF2B5EF4-FFF2-40B4-BE49-F238E27FC236}">
                    <a16:creationId xmlns:a16="http://schemas.microsoft.com/office/drawing/2014/main" id="{F7CD4BEC-2720-A647-AEB9-ED04C06634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5">
                <a:extLst>
                  <a:ext uri="{FF2B5EF4-FFF2-40B4-BE49-F238E27FC236}">
                    <a16:creationId xmlns:a16="http://schemas.microsoft.com/office/drawing/2014/main" id="{69B045C0-8237-9449-9EB4-7F42C34866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6">
                <a:extLst>
                  <a:ext uri="{FF2B5EF4-FFF2-40B4-BE49-F238E27FC236}">
                    <a16:creationId xmlns:a16="http://schemas.microsoft.com/office/drawing/2014/main" id="{E608577C-A8CC-A14F-BFA2-B11F1D26D5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7">
                <a:extLst>
                  <a:ext uri="{FF2B5EF4-FFF2-40B4-BE49-F238E27FC236}">
                    <a16:creationId xmlns:a16="http://schemas.microsoft.com/office/drawing/2014/main" id="{16D4E0D4-D9F6-E14F-AF14-BF7242EAE6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38">
              <a:extLst>
                <a:ext uri="{FF2B5EF4-FFF2-40B4-BE49-F238E27FC236}">
                  <a16:creationId xmlns:a16="http://schemas.microsoft.com/office/drawing/2014/main" id="{9EF3452F-F6B3-CE43-93F4-B1847DCE8EF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60" name="Rectangle 39">
                <a:extLst>
                  <a:ext uri="{FF2B5EF4-FFF2-40B4-BE49-F238E27FC236}">
                    <a16:creationId xmlns:a16="http://schemas.microsoft.com/office/drawing/2014/main" id="{CEEFCCFB-3EF0-E54B-82F7-46CE8359FB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0">
                <a:extLst>
                  <a:ext uri="{FF2B5EF4-FFF2-40B4-BE49-F238E27FC236}">
                    <a16:creationId xmlns:a16="http://schemas.microsoft.com/office/drawing/2014/main" id="{98ECFF64-F8B5-A341-8D1F-15088FED09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1">
                <a:extLst>
                  <a:ext uri="{FF2B5EF4-FFF2-40B4-BE49-F238E27FC236}">
                    <a16:creationId xmlns:a16="http://schemas.microsoft.com/office/drawing/2014/main" id="{684278DE-BC74-B74C-A7A2-8D5B35874D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42">
                <a:extLst>
                  <a:ext uri="{FF2B5EF4-FFF2-40B4-BE49-F238E27FC236}">
                    <a16:creationId xmlns:a16="http://schemas.microsoft.com/office/drawing/2014/main" id="{CE782781-907B-F64E-AD13-43EC9097A2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3">
              <a:extLst>
                <a:ext uri="{FF2B5EF4-FFF2-40B4-BE49-F238E27FC236}">
                  <a16:creationId xmlns:a16="http://schemas.microsoft.com/office/drawing/2014/main" id="{130BD659-CF8A-2C43-AA67-EC6C97D869F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6" name="Rectangle 44">
                <a:extLst>
                  <a:ext uri="{FF2B5EF4-FFF2-40B4-BE49-F238E27FC236}">
                    <a16:creationId xmlns:a16="http://schemas.microsoft.com/office/drawing/2014/main" id="{867BCAD4-F2F9-2B40-A39A-CF535E15E1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5">
                <a:extLst>
                  <a:ext uri="{FF2B5EF4-FFF2-40B4-BE49-F238E27FC236}">
                    <a16:creationId xmlns:a16="http://schemas.microsoft.com/office/drawing/2014/main" id="{77CEFCE4-7823-AC45-AE9B-F883362E48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6">
                <a:extLst>
                  <a:ext uri="{FF2B5EF4-FFF2-40B4-BE49-F238E27FC236}">
                    <a16:creationId xmlns:a16="http://schemas.microsoft.com/office/drawing/2014/main" id="{319A2E8D-6A85-2D49-A823-4E2B258E84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7">
                <a:extLst>
                  <a:ext uri="{FF2B5EF4-FFF2-40B4-BE49-F238E27FC236}">
                    <a16:creationId xmlns:a16="http://schemas.microsoft.com/office/drawing/2014/main" id="{E9AB8895-1DFB-974D-B63E-08B85C61EB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48">
              <a:extLst>
                <a:ext uri="{FF2B5EF4-FFF2-40B4-BE49-F238E27FC236}">
                  <a16:creationId xmlns:a16="http://schemas.microsoft.com/office/drawing/2014/main" id="{49B8DB57-56C1-794F-A5E5-F5F0527FAA1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2" name="Rectangle 49">
                <a:extLst>
                  <a:ext uri="{FF2B5EF4-FFF2-40B4-BE49-F238E27FC236}">
                    <a16:creationId xmlns:a16="http://schemas.microsoft.com/office/drawing/2014/main" id="{1BD89A97-8A2F-404C-8F3E-81ECC302FC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0">
                <a:extLst>
                  <a:ext uri="{FF2B5EF4-FFF2-40B4-BE49-F238E27FC236}">
                    <a16:creationId xmlns:a16="http://schemas.microsoft.com/office/drawing/2014/main" id="{84C39EB1-6617-7841-AA45-E1766D8865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1">
                <a:extLst>
                  <a:ext uri="{FF2B5EF4-FFF2-40B4-BE49-F238E27FC236}">
                    <a16:creationId xmlns:a16="http://schemas.microsoft.com/office/drawing/2014/main" id="{979D9CA4-4926-554E-BF25-24D48AEB8B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52">
                <a:extLst>
                  <a:ext uri="{FF2B5EF4-FFF2-40B4-BE49-F238E27FC236}">
                    <a16:creationId xmlns:a16="http://schemas.microsoft.com/office/drawing/2014/main" id="{16B046C4-0657-5D44-895A-31C4991843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3">
              <a:extLst>
                <a:ext uri="{FF2B5EF4-FFF2-40B4-BE49-F238E27FC236}">
                  <a16:creationId xmlns:a16="http://schemas.microsoft.com/office/drawing/2014/main" id="{9CDA7577-E022-3D4D-8D9C-3B0E0780B63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8" name="Rectangle 54">
                <a:extLst>
                  <a:ext uri="{FF2B5EF4-FFF2-40B4-BE49-F238E27FC236}">
                    <a16:creationId xmlns:a16="http://schemas.microsoft.com/office/drawing/2014/main" id="{1B99CAD1-03BC-654B-993D-387C87379C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5">
                <a:extLst>
                  <a:ext uri="{FF2B5EF4-FFF2-40B4-BE49-F238E27FC236}">
                    <a16:creationId xmlns:a16="http://schemas.microsoft.com/office/drawing/2014/main" id="{40A32DB2-38B9-5241-94FD-34834E8CD0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6">
                <a:extLst>
                  <a:ext uri="{FF2B5EF4-FFF2-40B4-BE49-F238E27FC236}">
                    <a16:creationId xmlns:a16="http://schemas.microsoft.com/office/drawing/2014/main" id="{99FE8405-6072-4447-8027-552BAAC579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7">
                <a:extLst>
                  <a:ext uri="{FF2B5EF4-FFF2-40B4-BE49-F238E27FC236}">
                    <a16:creationId xmlns:a16="http://schemas.microsoft.com/office/drawing/2014/main" id="{6DDE16A6-6055-794F-B9EE-FE994A414A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58">
              <a:extLst>
                <a:ext uri="{FF2B5EF4-FFF2-40B4-BE49-F238E27FC236}">
                  <a16:creationId xmlns:a16="http://schemas.microsoft.com/office/drawing/2014/main" id="{A3A1AC52-7477-B043-875E-FC510A837CF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4" name="Rectangle 59">
                <a:extLst>
                  <a:ext uri="{FF2B5EF4-FFF2-40B4-BE49-F238E27FC236}">
                    <a16:creationId xmlns:a16="http://schemas.microsoft.com/office/drawing/2014/main" id="{8C6AADD4-69AE-B94D-BE4D-6A3DB4C1D5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0">
                <a:extLst>
                  <a:ext uri="{FF2B5EF4-FFF2-40B4-BE49-F238E27FC236}">
                    <a16:creationId xmlns:a16="http://schemas.microsoft.com/office/drawing/2014/main" id="{A726E8E1-4B3B-3541-B40F-E30D62E72E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1">
                <a:extLst>
                  <a:ext uri="{FF2B5EF4-FFF2-40B4-BE49-F238E27FC236}">
                    <a16:creationId xmlns:a16="http://schemas.microsoft.com/office/drawing/2014/main" id="{0D71BAAA-577C-7D4D-98C5-F559831524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62">
                <a:extLst>
                  <a:ext uri="{FF2B5EF4-FFF2-40B4-BE49-F238E27FC236}">
                    <a16:creationId xmlns:a16="http://schemas.microsoft.com/office/drawing/2014/main" id="{6BB93B2C-A57E-E346-9827-3E7BB976D8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3">
              <a:extLst>
                <a:ext uri="{FF2B5EF4-FFF2-40B4-BE49-F238E27FC236}">
                  <a16:creationId xmlns:a16="http://schemas.microsoft.com/office/drawing/2014/main" id="{120B39A1-950F-C947-8774-D9A3CBDFFC7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40" name="Rectangle 64">
                <a:extLst>
                  <a:ext uri="{FF2B5EF4-FFF2-40B4-BE49-F238E27FC236}">
                    <a16:creationId xmlns:a16="http://schemas.microsoft.com/office/drawing/2014/main" id="{D2ECDBFC-2EF3-824C-8DEC-055491C5FB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5">
                <a:extLst>
                  <a:ext uri="{FF2B5EF4-FFF2-40B4-BE49-F238E27FC236}">
                    <a16:creationId xmlns:a16="http://schemas.microsoft.com/office/drawing/2014/main" id="{F9B98C56-208B-7D44-B56C-015E000C9A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6">
                <a:extLst>
                  <a:ext uri="{FF2B5EF4-FFF2-40B4-BE49-F238E27FC236}">
                    <a16:creationId xmlns:a16="http://schemas.microsoft.com/office/drawing/2014/main" id="{0E8A1586-346A-1042-B5C5-190222662C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7">
                <a:extLst>
                  <a:ext uri="{FF2B5EF4-FFF2-40B4-BE49-F238E27FC236}">
                    <a16:creationId xmlns:a16="http://schemas.microsoft.com/office/drawing/2014/main" id="{B176F745-791F-D84D-81E2-65BBA4DB18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68">
              <a:extLst>
                <a:ext uri="{FF2B5EF4-FFF2-40B4-BE49-F238E27FC236}">
                  <a16:creationId xmlns:a16="http://schemas.microsoft.com/office/drawing/2014/main" id="{2016CB18-E5F0-2A47-8167-E2E7E27CD75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6" name="Rectangle 69">
                <a:extLst>
                  <a:ext uri="{FF2B5EF4-FFF2-40B4-BE49-F238E27FC236}">
                    <a16:creationId xmlns:a16="http://schemas.microsoft.com/office/drawing/2014/main" id="{B52403E2-9036-6640-BF72-C96D4ECEA6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0">
                <a:extLst>
                  <a:ext uri="{FF2B5EF4-FFF2-40B4-BE49-F238E27FC236}">
                    <a16:creationId xmlns:a16="http://schemas.microsoft.com/office/drawing/2014/main" id="{28C163B0-E0B6-F445-A292-6DF5628797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1">
                <a:extLst>
                  <a:ext uri="{FF2B5EF4-FFF2-40B4-BE49-F238E27FC236}">
                    <a16:creationId xmlns:a16="http://schemas.microsoft.com/office/drawing/2014/main" id="{338402F8-8DFC-3245-8566-CA2A7184A7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72">
                <a:extLst>
                  <a:ext uri="{FF2B5EF4-FFF2-40B4-BE49-F238E27FC236}">
                    <a16:creationId xmlns:a16="http://schemas.microsoft.com/office/drawing/2014/main" id="{D093EECD-2B36-D44B-80FE-91135712B4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3">
              <a:extLst>
                <a:ext uri="{FF2B5EF4-FFF2-40B4-BE49-F238E27FC236}">
                  <a16:creationId xmlns:a16="http://schemas.microsoft.com/office/drawing/2014/main" id="{9E54CDC3-25C7-6343-9813-8D885CDFDCA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2" name="Rectangle 74">
                <a:extLst>
                  <a:ext uri="{FF2B5EF4-FFF2-40B4-BE49-F238E27FC236}">
                    <a16:creationId xmlns:a16="http://schemas.microsoft.com/office/drawing/2014/main" id="{DC7D4F56-46F2-824A-8152-55A0175F6E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5">
                <a:extLst>
                  <a:ext uri="{FF2B5EF4-FFF2-40B4-BE49-F238E27FC236}">
                    <a16:creationId xmlns:a16="http://schemas.microsoft.com/office/drawing/2014/main" id="{F98648B8-27D0-DD4F-AA51-72DEC49FAE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6">
                <a:extLst>
                  <a:ext uri="{FF2B5EF4-FFF2-40B4-BE49-F238E27FC236}">
                    <a16:creationId xmlns:a16="http://schemas.microsoft.com/office/drawing/2014/main" id="{5112ECFA-2F7A-9645-98EF-69EAC93E7E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7">
                <a:extLst>
                  <a:ext uri="{FF2B5EF4-FFF2-40B4-BE49-F238E27FC236}">
                    <a16:creationId xmlns:a16="http://schemas.microsoft.com/office/drawing/2014/main" id="{E348AFAA-438C-CE47-9362-97EEB68FF5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7" name="Group 78">
              <a:extLst>
                <a:ext uri="{FF2B5EF4-FFF2-40B4-BE49-F238E27FC236}">
                  <a16:creationId xmlns:a16="http://schemas.microsoft.com/office/drawing/2014/main" id="{96E16173-29FC-CF47-AE9B-8002E18296E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8" name="Rectangle 79">
                <a:extLst>
                  <a:ext uri="{FF2B5EF4-FFF2-40B4-BE49-F238E27FC236}">
                    <a16:creationId xmlns:a16="http://schemas.microsoft.com/office/drawing/2014/main" id="{36731BA9-6469-EB47-97E6-4F97D40833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0">
                <a:extLst>
                  <a:ext uri="{FF2B5EF4-FFF2-40B4-BE49-F238E27FC236}">
                    <a16:creationId xmlns:a16="http://schemas.microsoft.com/office/drawing/2014/main" id="{066F11EF-F5EB-0243-BC57-E610F1082E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1">
                <a:extLst>
                  <a:ext uri="{FF2B5EF4-FFF2-40B4-BE49-F238E27FC236}">
                    <a16:creationId xmlns:a16="http://schemas.microsoft.com/office/drawing/2014/main" id="{48DABFCC-C4BB-A547-B8D5-53D2C48BEF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82">
                <a:extLst>
                  <a:ext uri="{FF2B5EF4-FFF2-40B4-BE49-F238E27FC236}">
                    <a16:creationId xmlns:a16="http://schemas.microsoft.com/office/drawing/2014/main" id="{E2C88544-71AA-124A-B0F9-C10CE639D9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80" name="Rectangle 83">
            <a:extLst>
              <a:ext uri="{FF2B5EF4-FFF2-40B4-BE49-F238E27FC236}">
                <a16:creationId xmlns:a16="http://schemas.microsoft.com/office/drawing/2014/main" id="{9EDD3A67-74D3-E54E-88C9-73C0424DD43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1" name="Rectangle 84">
            <a:extLst>
              <a:ext uri="{FF2B5EF4-FFF2-40B4-BE49-F238E27FC236}">
                <a16:creationId xmlns:a16="http://schemas.microsoft.com/office/drawing/2014/main" id="{A6009009-D5EF-7E40-8B27-A6F90CFCECC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Rectangle 86">
            <a:extLst>
              <a:ext uri="{FF2B5EF4-FFF2-40B4-BE49-F238E27FC236}">
                <a16:creationId xmlns:a16="http://schemas.microsoft.com/office/drawing/2014/main" id="{2D67463C-7D4F-38A3-1CCE-C31440FB7B2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762415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4" name="副标题 2">
            <a:extLst>
              <a:ext uri="{FF2B5EF4-FFF2-40B4-BE49-F238E27FC236}">
                <a16:creationId xmlns:a16="http://schemas.microsoft.com/office/drawing/2014/main" id="{BF43B4F5-8351-1FE0-7DB6-E6544D55B208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062721" y="6460188"/>
            <a:ext cx="3004820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https://</a:t>
            </a:r>
            <a:r>
              <a:rPr lang="en" altLang="zh-CN" sz="1000" b="0" dirty="0" err="1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github.com</a:t>
            </a:r>
            <a:r>
              <a:rPr lang="en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/chenzomi12/</a:t>
            </a:r>
            <a:r>
              <a:rPr lang="en" altLang="zh-CN" sz="1000" b="0" dirty="0" err="1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AIFoundation</a:t>
            </a:r>
            <a:r>
              <a:rPr lang="en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/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036988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3" r:id="rId1"/>
    <p:sldLayoutId id="2147483965" r:id="rId2"/>
    <p:sldLayoutId id="2147483966" r:id="rId3"/>
    <p:sldLayoutId id="2147483967" r:id="rId4"/>
    <p:sldLayoutId id="2147483956" r:id="rId5"/>
    <p:sldLayoutId id="2147483957" r:id="rId6"/>
    <p:sldLayoutId id="2147483958" r:id="rId7"/>
    <p:sldLayoutId id="2147483959" r:id="rId8"/>
    <p:sldLayoutId id="2147483974" r:id="rId9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588"/>
            <a:ext cx="12193588" cy="6856412"/>
          </a:xfrm>
          <a:prstGeom prst="rect">
            <a:avLst/>
          </a:prstGeom>
        </p:spPr>
      </p:pic>
      <p:sp>
        <p:nvSpPr>
          <p:cNvPr id="12" name="TextBox 2">
            <a:extLst>
              <a:ext uri="{FF2B5EF4-FFF2-40B4-BE49-F238E27FC236}">
                <a16:creationId xmlns:a16="http://schemas.microsoft.com/office/drawing/2014/main" id="{D0F0DA3C-4AEC-1B44-8AA0-10080BFDF727}"/>
              </a:ext>
            </a:extLst>
          </p:cNvPr>
          <p:cNvSpPr txBox="1"/>
          <p:nvPr userDrawn="1"/>
        </p:nvSpPr>
        <p:spPr>
          <a:xfrm>
            <a:off x="553765" y="639958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0EE15CAA-5A2E-4946-9092-2C7A7D278222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47532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9" name="Rectangle 15">
            <a:extLst>
              <a:ext uri="{FF2B5EF4-FFF2-40B4-BE49-F238E27FC236}">
                <a16:creationId xmlns:a16="http://schemas.microsoft.com/office/drawing/2014/main" id="{A5F26F7F-9135-C04D-9CC8-EDA4517F578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4004AD4C-8DD5-D94B-885C-B1BB0DF170A5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EAAFD12B-3B1B-DE44-B8E5-F9E8BEBD5E13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3" name="Group 18">
              <a:extLst>
                <a:ext uri="{FF2B5EF4-FFF2-40B4-BE49-F238E27FC236}">
                  <a16:creationId xmlns:a16="http://schemas.microsoft.com/office/drawing/2014/main" id="{9325EA3D-706C-C84C-ADCF-069B4041ECF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6" name="Rectangle 19">
                <a:extLst>
                  <a:ext uri="{FF2B5EF4-FFF2-40B4-BE49-F238E27FC236}">
                    <a16:creationId xmlns:a16="http://schemas.microsoft.com/office/drawing/2014/main" id="{DA350EC9-0850-CD48-AB9D-90D70D632C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0">
                <a:extLst>
                  <a:ext uri="{FF2B5EF4-FFF2-40B4-BE49-F238E27FC236}">
                    <a16:creationId xmlns:a16="http://schemas.microsoft.com/office/drawing/2014/main" id="{41DDDD49-5826-0F4E-BF89-F5A3E19AAE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1">
                <a:extLst>
                  <a:ext uri="{FF2B5EF4-FFF2-40B4-BE49-F238E27FC236}">
                    <a16:creationId xmlns:a16="http://schemas.microsoft.com/office/drawing/2014/main" id="{D5A22D26-7756-664F-8DCC-FC4E4D4DFA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9" name="Rectangle 22">
                <a:extLst>
                  <a:ext uri="{FF2B5EF4-FFF2-40B4-BE49-F238E27FC236}">
                    <a16:creationId xmlns:a16="http://schemas.microsoft.com/office/drawing/2014/main" id="{6D36C261-EB73-E940-9D42-1BCC0900E3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3">
              <a:extLst>
                <a:ext uri="{FF2B5EF4-FFF2-40B4-BE49-F238E27FC236}">
                  <a16:creationId xmlns:a16="http://schemas.microsoft.com/office/drawing/2014/main" id="{26D024F2-4302-8C43-9482-3D32CF1385E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2" name="Rectangle 24">
                <a:extLst>
                  <a:ext uri="{FF2B5EF4-FFF2-40B4-BE49-F238E27FC236}">
                    <a16:creationId xmlns:a16="http://schemas.microsoft.com/office/drawing/2014/main" id="{36268AD3-71BA-2644-99C2-C8F21DAB25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5">
                <a:extLst>
                  <a:ext uri="{FF2B5EF4-FFF2-40B4-BE49-F238E27FC236}">
                    <a16:creationId xmlns:a16="http://schemas.microsoft.com/office/drawing/2014/main" id="{4419DB16-536B-B54C-A5B4-E82895AABF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6">
                <a:extLst>
                  <a:ext uri="{FF2B5EF4-FFF2-40B4-BE49-F238E27FC236}">
                    <a16:creationId xmlns:a16="http://schemas.microsoft.com/office/drawing/2014/main" id="{DD93C666-1F4E-7945-A5E4-A47CFD2D3F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7">
                <a:extLst>
                  <a:ext uri="{FF2B5EF4-FFF2-40B4-BE49-F238E27FC236}">
                    <a16:creationId xmlns:a16="http://schemas.microsoft.com/office/drawing/2014/main" id="{A09F210F-D2A9-C04B-B859-F99D5131E6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28">
              <a:extLst>
                <a:ext uri="{FF2B5EF4-FFF2-40B4-BE49-F238E27FC236}">
                  <a16:creationId xmlns:a16="http://schemas.microsoft.com/office/drawing/2014/main" id="{82992443-7931-C448-B92D-3CA9E1FA9E0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8" name="Rectangle 29">
                <a:extLst>
                  <a:ext uri="{FF2B5EF4-FFF2-40B4-BE49-F238E27FC236}">
                    <a16:creationId xmlns:a16="http://schemas.microsoft.com/office/drawing/2014/main" id="{AF8370F2-4337-3C41-9216-E89DCB5FB2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0">
                <a:extLst>
                  <a:ext uri="{FF2B5EF4-FFF2-40B4-BE49-F238E27FC236}">
                    <a16:creationId xmlns:a16="http://schemas.microsoft.com/office/drawing/2014/main" id="{B19380DA-9FAA-914E-9A0C-C59E35D0C5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1">
                <a:extLst>
                  <a:ext uri="{FF2B5EF4-FFF2-40B4-BE49-F238E27FC236}">
                    <a16:creationId xmlns:a16="http://schemas.microsoft.com/office/drawing/2014/main" id="{24046A79-1E2F-314D-924B-D7AC74DE55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32">
                <a:extLst>
                  <a:ext uri="{FF2B5EF4-FFF2-40B4-BE49-F238E27FC236}">
                    <a16:creationId xmlns:a16="http://schemas.microsoft.com/office/drawing/2014/main" id="{07BEEC8E-CAD0-C840-AECE-F2369A0090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3">
              <a:extLst>
                <a:ext uri="{FF2B5EF4-FFF2-40B4-BE49-F238E27FC236}">
                  <a16:creationId xmlns:a16="http://schemas.microsoft.com/office/drawing/2014/main" id="{A1B17EEF-DB18-3C46-82FD-3CDEE86C828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4" name="Rectangle 34">
                <a:extLst>
                  <a:ext uri="{FF2B5EF4-FFF2-40B4-BE49-F238E27FC236}">
                    <a16:creationId xmlns:a16="http://schemas.microsoft.com/office/drawing/2014/main" id="{79A8267F-DB81-D248-B7FA-8878B72C58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5">
                <a:extLst>
                  <a:ext uri="{FF2B5EF4-FFF2-40B4-BE49-F238E27FC236}">
                    <a16:creationId xmlns:a16="http://schemas.microsoft.com/office/drawing/2014/main" id="{97161762-6867-1342-9953-ECE69EB5F2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6">
                <a:extLst>
                  <a:ext uri="{FF2B5EF4-FFF2-40B4-BE49-F238E27FC236}">
                    <a16:creationId xmlns:a16="http://schemas.microsoft.com/office/drawing/2014/main" id="{0D59F16D-BA84-3944-9D11-D18A1180C2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7">
                <a:extLst>
                  <a:ext uri="{FF2B5EF4-FFF2-40B4-BE49-F238E27FC236}">
                    <a16:creationId xmlns:a16="http://schemas.microsoft.com/office/drawing/2014/main" id="{4F61C433-240E-E74F-98FB-4B989040D5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38">
              <a:extLst>
                <a:ext uri="{FF2B5EF4-FFF2-40B4-BE49-F238E27FC236}">
                  <a16:creationId xmlns:a16="http://schemas.microsoft.com/office/drawing/2014/main" id="{D24086D8-1F17-1946-9EB6-8C70C389410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60" name="Rectangle 39">
                <a:extLst>
                  <a:ext uri="{FF2B5EF4-FFF2-40B4-BE49-F238E27FC236}">
                    <a16:creationId xmlns:a16="http://schemas.microsoft.com/office/drawing/2014/main" id="{95032465-8653-D645-9D71-C0161E19EC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0">
                <a:extLst>
                  <a:ext uri="{FF2B5EF4-FFF2-40B4-BE49-F238E27FC236}">
                    <a16:creationId xmlns:a16="http://schemas.microsoft.com/office/drawing/2014/main" id="{33CB5E46-566E-F043-9710-8A5A4E9D3F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1">
                <a:extLst>
                  <a:ext uri="{FF2B5EF4-FFF2-40B4-BE49-F238E27FC236}">
                    <a16:creationId xmlns:a16="http://schemas.microsoft.com/office/drawing/2014/main" id="{D104752F-DB78-AC48-9BC9-F283DCC90C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42">
                <a:extLst>
                  <a:ext uri="{FF2B5EF4-FFF2-40B4-BE49-F238E27FC236}">
                    <a16:creationId xmlns:a16="http://schemas.microsoft.com/office/drawing/2014/main" id="{BD7B7D29-5885-7B47-BF66-9B45BA4401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3">
              <a:extLst>
                <a:ext uri="{FF2B5EF4-FFF2-40B4-BE49-F238E27FC236}">
                  <a16:creationId xmlns:a16="http://schemas.microsoft.com/office/drawing/2014/main" id="{C871026E-B5B3-4A4B-8BA8-EA67B14477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6" name="Rectangle 44">
                <a:extLst>
                  <a:ext uri="{FF2B5EF4-FFF2-40B4-BE49-F238E27FC236}">
                    <a16:creationId xmlns:a16="http://schemas.microsoft.com/office/drawing/2014/main" id="{52F7932D-EE58-7140-A4F2-04C31D346D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5">
                <a:extLst>
                  <a:ext uri="{FF2B5EF4-FFF2-40B4-BE49-F238E27FC236}">
                    <a16:creationId xmlns:a16="http://schemas.microsoft.com/office/drawing/2014/main" id="{448BD57B-67F4-E345-A06B-63BECABD63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6">
                <a:extLst>
                  <a:ext uri="{FF2B5EF4-FFF2-40B4-BE49-F238E27FC236}">
                    <a16:creationId xmlns:a16="http://schemas.microsoft.com/office/drawing/2014/main" id="{B1F04EB6-44EA-8D40-8AB0-AAE126D3EB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7">
                <a:extLst>
                  <a:ext uri="{FF2B5EF4-FFF2-40B4-BE49-F238E27FC236}">
                    <a16:creationId xmlns:a16="http://schemas.microsoft.com/office/drawing/2014/main" id="{7B952B24-62E2-1F4A-89ED-0A480B3B70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48">
              <a:extLst>
                <a:ext uri="{FF2B5EF4-FFF2-40B4-BE49-F238E27FC236}">
                  <a16:creationId xmlns:a16="http://schemas.microsoft.com/office/drawing/2014/main" id="{CF2B9021-28E8-B942-BB6D-E79D70074E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2" name="Rectangle 49">
                <a:extLst>
                  <a:ext uri="{FF2B5EF4-FFF2-40B4-BE49-F238E27FC236}">
                    <a16:creationId xmlns:a16="http://schemas.microsoft.com/office/drawing/2014/main" id="{50688F79-8F69-F44E-AB15-DDF95F10D6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0">
                <a:extLst>
                  <a:ext uri="{FF2B5EF4-FFF2-40B4-BE49-F238E27FC236}">
                    <a16:creationId xmlns:a16="http://schemas.microsoft.com/office/drawing/2014/main" id="{EB831E89-3407-0E42-AD57-91A69591B7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1">
                <a:extLst>
                  <a:ext uri="{FF2B5EF4-FFF2-40B4-BE49-F238E27FC236}">
                    <a16:creationId xmlns:a16="http://schemas.microsoft.com/office/drawing/2014/main" id="{CEF786F8-8247-134B-AE05-9428D6C277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52">
                <a:extLst>
                  <a:ext uri="{FF2B5EF4-FFF2-40B4-BE49-F238E27FC236}">
                    <a16:creationId xmlns:a16="http://schemas.microsoft.com/office/drawing/2014/main" id="{DD063C0E-5CCA-E34C-A36D-0DF91B2819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3">
              <a:extLst>
                <a:ext uri="{FF2B5EF4-FFF2-40B4-BE49-F238E27FC236}">
                  <a16:creationId xmlns:a16="http://schemas.microsoft.com/office/drawing/2014/main" id="{45D50D1C-6BBD-1647-A0DF-E47872B8E4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8" name="Rectangle 54">
                <a:extLst>
                  <a:ext uri="{FF2B5EF4-FFF2-40B4-BE49-F238E27FC236}">
                    <a16:creationId xmlns:a16="http://schemas.microsoft.com/office/drawing/2014/main" id="{76673378-5AA1-F545-92BE-649898B288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5">
                <a:extLst>
                  <a:ext uri="{FF2B5EF4-FFF2-40B4-BE49-F238E27FC236}">
                    <a16:creationId xmlns:a16="http://schemas.microsoft.com/office/drawing/2014/main" id="{09D89134-A58E-B54C-8BCC-78929ABA65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6">
                <a:extLst>
                  <a:ext uri="{FF2B5EF4-FFF2-40B4-BE49-F238E27FC236}">
                    <a16:creationId xmlns:a16="http://schemas.microsoft.com/office/drawing/2014/main" id="{102CED19-BEBF-2D48-B347-F8AD958768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7">
                <a:extLst>
                  <a:ext uri="{FF2B5EF4-FFF2-40B4-BE49-F238E27FC236}">
                    <a16:creationId xmlns:a16="http://schemas.microsoft.com/office/drawing/2014/main" id="{66670EA6-320E-8345-BFFD-B2F366AC4E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58">
              <a:extLst>
                <a:ext uri="{FF2B5EF4-FFF2-40B4-BE49-F238E27FC236}">
                  <a16:creationId xmlns:a16="http://schemas.microsoft.com/office/drawing/2014/main" id="{FD4BE8D8-45B2-2741-BC7B-79B2C93B6B8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4" name="Rectangle 59">
                <a:extLst>
                  <a:ext uri="{FF2B5EF4-FFF2-40B4-BE49-F238E27FC236}">
                    <a16:creationId xmlns:a16="http://schemas.microsoft.com/office/drawing/2014/main" id="{217A030D-E322-2149-B0D3-62503F2934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0">
                <a:extLst>
                  <a:ext uri="{FF2B5EF4-FFF2-40B4-BE49-F238E27FC236}">
                    <a16:creationId xmlns:a16="http://schemas.microsoft.com/office/drawing/2014/main" id="{E2716297-95DA-104A-8028-F2E6C8B5F5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1">
                <a:extLst>
                  <a:ext uri="{FF2B5EF4-FFF2-40B4-BE49-F238E27FC236}">
                    <a16:creationId xmlns:a16="http://schemas.microsoft.com/office/drawing/2014/main" id="{56E5A9BF-FCA6-564F-B6A6-A23DCEA036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62">
                <a:extLst>
                  <a:ext uri="{FF2B5EF4-FFF2-40B4-BE49-F238E27FC236}">
                    <a16:creationId xmlns:a16="http://schemas.microsoft.com/office/drawing/2014/main" id="{6AA41A61-322D-7A45-86C9-4FC236BCC0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3">
              <a:extLst>
                <a:ext uri="{FF2B5EF4-FFF2-40B4-BE49-F238E27FC236}">
                  <a16:creationId xmlns:a16="http://schemas.microsoft.com/office/drawing/2014/main" id="{86F9B252-4A1E-EF43-9AA0-F34C781E845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40" name="Rectangle 64">
                <a:extLst>
                  <a:ext uri="{FF2B5EF4-FFF2-40B4-BE49-F238E27FC236}">
                    <a16:creationId xmlns:a16="http://schemas.microsoft.com/office/drawing/2014/main" id="{26A0702A-F73B-9A48-A971-6C4A8D7606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5">
                <a:extLst>
                  <a:ext uri="{FF2B5EF4-FFF2-40B4-BE49-F238E27FC236}">
                    <a16:creationId xmlns:a16="http://schemas.microsoft.com/office/drawing/2014/main" id="{7DF460BA-86DD-B449-B601-08E7EFA88E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6">
                <a:extLst>
                  <a:ext uri="{FF2B5EF4-FFF2-40B4-BE49-F238E27FC236}">
                    <a16:creationId xmlns:a16="http://schemas.microsoft.com/office/drawing/2014/main" id="{0AAB8341-AE8C-A840-A1F0-6DD747DAE1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7">
                <a:extLst>
                  <a:ext uri="{FF2B5EF4-FFF2-40B4-BE49-F238E27FC236}">
                    <a16:creationId xmlns:a16="http://schemas.microsoft.com/office/drawing/2014/main" id="{ACC96753-8DDE-F341-A33C-1F248AC895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68">
              <a:extLst>
                <a:ext uri="{FF2B5EF4-FFF2-40B4-BE49-F238E27FC236}">
                  <a16:creationId xmlns:a16="http://schemas.microsoft.com/office/drawing/2014/main" id="{5F93F20A-E6AC-904B-9A80-0BB3727035A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6" name="Rectangle 69">
                <a:extLst>
                  <a:ext uri="{FF2B5EF4-FFF2-40B4-BE49-F238E27FC236}">
                    <a16:creationId xmlns:a16="http://schemas.microsoft.com/office/drawing/2014/main" id="{F8CCD07B-C936-564B-B586-9FA4067687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0">
                <a:extLst>
                  <a:ext uri="{FF2B5EF4-FFF2-40B4-BE49-F238E27FC236}">
                    <a16:creationId xmlns:a16="http://schemas.microsoft.com/office/drawing/2014/main" id="{A27DC824-CA4B-BB47-B996-4D054E1993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1">
                <a:extLst>
                  <a:ext uri="{FF2B5EF4-FFF2-40B4-BE49-F238E27FC236}">
                    <a16:creationId xmlns:a16="http://schemas.microsoft.com/office/drawing/2014/main" id="{0A5A55F0-12E2-8F48-8D8F-B2594A86FD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72">
                <a:extLst>
                  <a:ext uri="{FF2B5EF4-FFF2-40B4-BE49-F238E27FC236}">
                    <a16:creationId xmlns:a16="http://schemas.microsoft.com/office/drawing/2014/main" id="{422E76AD-AE6A-E448-A578-00C92E0450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3">
              <a:extLst>
                <a:ext uri="{FF2B5EF4-FFF2-40B4-BE49-F238E27FC236}">
                  <a16:creationId xmlns:a16="http://schemas.microsoft.com/office/drawing/2014/main" id="{7317A86C-1DAF-4F4E-94A5-62F513460B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2" name="Rectangle 74">
                <a:extLst>
                  <a:ext uri="{FF2B5EF4-FFF2-40B4-BE49-F238E27FC236}">
                    <a16:creationId xmlns:a16="http://schemas.microsoft.com/office/drawing/2014/main" id="{D57B9971-2E03-474C-A113-47C40C94C9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5">
                <a:extLst>
                  <a:ext uri="{FF2B5EF4-FFF2-40B4-BE49-F238E27FC236}">
                    <a16:creationId xmlns:a16="http://schemas.microsoft.com/office/drawing/2014/main" id="{490D217E-ACA3-5845-8FAA-A74FDCD40D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6">
                <a:extLst>
                  <a:ext uri="{FF2B5EF4-FFF2-40B4-BE49-F238E27FC236}">
                    <a16:creationId xmlns:a16="http://schemas.microsoft.com/office/drawing/2014/main" id="{FE901990-F25B-7245-B92F-CDB72819EF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7">
                <a:extLst>
                  <a:ext uri="{FF2B5EF4-FFF2-40B4-BE49-F238E27FC236}">
                    <a16:creationId xmlns:a16="http://schemas.microsoft.com/office/drawing/2014/main" id="{BBFB37A6-FC31-8F42-AC0C-65B3885516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7" name="Group 78">
              <a:extLst>
                <a:ext uri="{FF2B5EF4-FFF2-40B4-BE49-F238E27FC236}">
                  <a16:creationId xmlns:a16="http://schemas.microsoft.com/office/drawing/2014/main" id="{F1F30EAA-8CDC-3541-8A3C-9745C8EE05D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8" name="Rectangle 79">
                <a:extLst>
                  <a:ext uri="{FF2B5EF4-FFF2-40B4-BE49-F238E27FC236}">
                    <a16:creationId xmlns:a16="http://schemas.microsoft.com/office/drawing/2014/main" id="{504EF502-8529-1847-99AD-88D4929DFB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0">
                <a:extLst>
                  <a:ext uri="{FF2B5EF4-FFF2-40B4-BE49-F238E27FC236}">
                    <a16:creationId xmlns:a16="http://schemas.microsoft.com/office/drawing/2014/main" id="{6D7C4F45-F87D-6E4F-8ECA-8E25FC2972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1">
                <a:extLst>
                  <a:ext uri="{FF2B5EF4-FFF2-40B4-BE49-F238E27FC236}">
                    <a16:creationId xmlns:a16="http://schemas.microsoft.com/office/drawing/2014/main" id="{2A9F253B-4709-D64D-BE23-B78E624AFB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82">
                <a:extLst>
                  <a:ext uri="{FF2B5EF4-FFF2-40B4-BE49-F238E27FC236}">
                    <a16:creationId xmlns:a16="http://schemas.microsoft.com/office/drawing/2014/main" id="{44BC193B-4073-FE4A-A1C9-AD39F11E51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80" name="Rectangle 83">
            <a:extLst>
              <a:ext uri="{FF2B5EF4-FFF2-40B4-BE49-F238E27FC236}">
                <a16:creationId xmlns:a16="http://schemas.microsoft.com/office/drawing/2014/main" id="{6A04ABD4-BFDE-3740-B8AE-2DD4F654DF4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1" name="Rectangle 84">
            <a:extLst>
              <a:ext uri="{FF2B5EF4-FFF2-40B4-BE49-F238E27FC236}">
                <a16:creationId xmlns:a16="http://schemas.microsoft.com/office/drawing/2014/main" id="{59318164-53A5-CD49-BF69-F0ADE8BC282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Rectangle 86">
            <a:extLst>
              <a:ext uri="{FF2B5EF4-FFF2-40B4-BE49-F238E27FC236}">
                <a16:creationId xmlns:a16="http://schemas.microsoft.com/office/drawing/2014/main" id="{BA0C0F59-DB6E-64A6-2E01-E34D3D6C6151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762415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6" name="副标题 2">
            <a:extLst>
              <a:ext uri="{FF2B5EF4-FFF2-40B4-BE49-F238E27FC236}">
                <a16:creationId xmlns:a16="http://schemas.microsoft.com/office/drawing/2014/main" id="{284F606D-1020-F015-DEC4-FE33295D9CF2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062721" y="6460188"/>
            <a:ext cx="3004820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https://</a:t>
            </a:r>
            <a:r>
              <a:rPr lang="en" altLang="zh-CN" sz="1000" b="0" dirty="0" err="1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github.com</a:t>
            </a:r>
            <a:r>
              <a:rPr lang="en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/chenzomi12/</a:t>
            </a:r>
            <a:r>
              <a:rPr lang="en" altLang="zh-CN" sz="1000" b="0" dirty="0" err="1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AIFoundation</a:t>
            </a:r>
            <a:r>
              <a:rPr lang="en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/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852570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0" r:id="rId1"/>
    <p:sldLayoutId id="2147483952" r:id="rId2"/>
    <p:sldLayoutId id="2147483953" r:id="rId3"/>
    <p:sldLayoutId id="2147483954" r:id="rId4"/>
    <p:sldLayoutId id="2147483981" r:id="rId5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>
            <a:extLst>
              <a:ext uri="{FF2B5EF4-FFF2-40B4-BE49-F238E27FC236}">
                <a16:creationId xmlns:a16="http://schemas.microsoft.com/office/drawing/2014/main" id="{3355B0D4-6846-924B-AA9C-99607253013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871FFDD-6432-E240-A6DA-1B216C356679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32762DD-A13D-5445-9685-41B4DCE168AB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1" name="Group 18">
              <a:extLst>
                <a:ext uri="{FF2B5EF4-FFF2-40B4-BE49-F238E27FC236}">
                  <a16:creationId xmlns:a16="http://schemas.microsoft.com/office/drawing/2014/main" id="{4AEA648F-58C8-1047-A1AF-A32C632845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2" name="Rectangle 19">
                <a:extLst>
                  <a:ext uri="{FF2B5EF4-FFF2-40B4-BE49-F238E27FC236}">
                    <a16:creationId xmlns:a16="http://schemas.microsoft.com/office/drawing/2014/main" id="{16DAECD4-EFBF-474C-9A0F-358CF912C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0">
                <a:extLst>
                  <a:ext uri="{FF2B5EF4-FFF2-40B4-BE49-F238E27FC236}">
                    <a16:creationId xmlns:a16="http://schemas.microsoft.com/office/drawing/2014/main" id="{CDB54574-D1F2-7E4A-9FC2-1C7AD380EE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1">
                <a:extLst>
                  <a:ext uri="{FF2B5EF4-FFF2-40B4-BE49-F238E27FC236}">
                    <a16:creationId xmlns:a16="http://schemas.microsoft.com/office/drawing/2014/main" id="{1D9E17C3-90E4-7649-B27A-BA4C3C5C05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2">
                <a:extLst>
                  <a:ext uri="{FF2B5EF4-FFF2-40B4-BE49-F238E27FC236}">
                    <a16:creationId xmlns:a16="http://schemas.microsoft.com/office/drawing/2014/main" id="{1E0D0851-FABF-A24F-8902-CFC9EFE2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23">
              <a:extLst>
                <a:ext uri="{FF2B5EF4-FFF2-40B4-BE49-F238E27FC236}">
                  <a16:creationId xmlns:a16="http://schemas.microsoft.com/office/drawing/2014/main" id="{1F001566-E2EE-C748-B643-DC71C04B82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68" name="Rectangle 24">
                <a:extLst>
                  <a:ext uri="{FF2B5EF4-FFF2-40B4-BE49-F238E27FC236}">
                    <a16:creationId xmlns:a16="http://schemas.microsoft.com/office/drawing/2014/main" id="{410F3824-FCF7-F04E-A1AB-F4754391E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25">
                <a:extLst>
                  <a:ext uri="{FF2B5EF4-FFF2-40B4-BE49-F238E27FC236}">
                    <a16:creationId xmlns:a16="http://schemas.microsoft.com/office/drawing/2014/main" id="{98C45CA8-CF88-9E43-A2EB-FBAF0D6DA8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26">
                <a:extLst>
                  <a:ext uri="{FF2B5EF4-FFF2-40B4-BE49-F238E27FC236}">
                    <a16:creationId xmlns:a16="http://schemas.microsoft.com/office/drawing/2014/main" id="{CF33E281-A40D-DA43-A313-57A13192C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27">
                <a:extLst>
                  <a:ext uri="{FF2B5EF4-FFF2-40B4-BE49-F238E27FC236}">
                    <a16:creationId xmlns:a16="http://schemas.microsoft.com/office/drawing/2014/main" id="{7D2AEC8B-63C0-304C-A190-9CA72D7A0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28">
              <a:extLst>
                <a:ext uri="{FF2B5EF4-FFF2-40B4-BE49-F238E27FC236}">
                  <a16:creationId xmlns:a16="http://schemas.microsoft.com/office/drawing/2014/main" id="{0C596433-8603-F24C-AEBC-D056413665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4" name="Rectangle 29">
                <a:extLst>
                  <a:ext uri="{FF2B5EF4-FFF2-40B4-BE49-F238E27FC236}">
                    <a16:creationId xmlns:a16="http://schemas.microsoft.com/office/drawing/2014/main" id="{163DC086-4FD6-B949-B16E-D00693AAE4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0">
                <a:extLst>
                  <a:ext uri="{FF2B5EF4-FFF2-40B4-BE49-F238E27FC236}">
                    <a16:creationId xmlns:a16="http://schemas.microsoft.com/office/drawing/2014/main" id="{D4393B97-292F-F048-A775-5C8CC1D06D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1">
                <a:extLst>
                  <a:ext uri="{FF2B5EF4-FFF2-40B4-BE49-F238E27FC236}">
                    <a16:creationId xmlns:a16="http://schemas.microsoft.com/office/drawing/2014/main" id="{F9ACC9AA-A151-BB47-B95E-BD1794FF1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2">
                <a:extLst>
                  <a:ext uri="{FF2B5EF4-FFF2-40B4-BE49-F238E27FC236}">
                    <a16:creationId xmlns:a16="http://schemas.microsoft.com/office/drawing/2014/main" id="{BDBC2EEE-6947-6242-AA85-D27943ABF7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33">
              <a:extLst>
                <a:ext uri="{FF2B5EF4-FFF2-40B4-BE49-F238E27FC236}">
                  <a16:creationId xmlns:a16="http://schemas.microsoft.com/office/drawing/2014/main" id="{6CB4D485-15B4-7248-93DE-47357A9A34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0" name="Rectangle 34">
                <a:extLst>
                  <a:ext uri="{FF2B5EF4-FFF2-40B4-BE49-F238E27FC236}">
                    <a16:creationId xmlns:a16="http://schemas.microsoft.com/office/drawing/2014/main" id="{17E7BDFE-F5AE-2546-80F1-6D3A420E5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5">
                <a:extLst>
                  <a:ext uri="{FF2B5EF4-FFF2-40B4-BE49-F238E27FC236}">
                    <a16:creationId xmlns:a16="http://schemas.microsoft.com/office/drawing/2014/main" id="{27CBD566-8C0A-0D43-838D-ACD3A1C484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36">
                <a:extLst>
                  <a:ext uri="{FF2B5EF4-FFF2-40B4-BE49-F238E27FC236}">
                    <a16:creationId xmlns:a16="http://schemas.microsoft.com/office/drawing/2014/main" id="{AD1533C6-7181-0B40-AA93-DF9FA720F8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7">
                <a:extLst>
                  <a:ext uri="{FF2B5EF4-FFF2-40B4-BE49-F238E27FC236}">
                    <a16:creationId xmlns:a16="http://schemas.microsoft.com/office/drawing/2014/main" id="{0AD3C1B9-C92D-BB46-B25C-33947C640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38">
              <a:extLst>
                <a:ext uri="{FF2B5EF4-FFF2-40B4-BE49-F238E27FC236}">
                  <a16:creationId xmlns:a16="http://schemas.microsoft.com/office/drawing/2014/main" id="{4A756452-635E-CC4E-B0D8-F467590AD7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6" name="Rectangle 39">
                <a:extLst>
                  <a:ext uri="{FF2B5EF4-FFF2-40B4-BE49-F238E27FC236}">
                    <a16:creationId xmlns:a16="http://schemas.microsoft.com/office/drawing/2014/main" id="{107637FE-00CE-A44F-A5EA-FA149E6AE9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0">
                <a:extLst>
                  <a:ext uri="{FF2B5EF4-FFF2-40B4-BE49-F238E27FC236}">
                    <a16:creationId xmlns:a16="http://schemas.microsoft.com/office/drawing/2014/main" id="{B82B564F-B2F3-BC41-B78F-9EC516DDD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1">
                <a:extLst>
                  <a:ext uri="{FF2B5EF4-FFF2-40B4-BE49-F238E27FC236}">
                    <a16:creationId xmlns:a16="http://schemas.microsoft.com/office/drawing/2014/main" id="{470DDBB4-E781-4E45-9C2A-64EBBFFD4E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2">
                <a:extLst>
                  <a:ext uri="{FF2B5EF4-FFF2-40B4-BE49-F238E27FC236}">
                    <a16:creationId xmlns:a16="http://schemas.microsoft.com/office/drawing/2014/main" id="{A7A4D643-CAD2-F54C-80D4-1C8C43B1B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43">
              <a:extLst>
                <a:ext uri="{FF2B5EF4-FFF2-40B4-BE49-F238E27FC236}">
                  <a16:creationId xmlns:a16="http://schemas.microsoft.com/office/drawing/2014/main" id="{3A0837DC-29F2-4F46-9E11-29C20DB559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2" name="Rectangle 44">
                <a:extLst>
                  <a:ext uri="{FF2B5EF4-FFF2-40B4-BE49-F238E27FC236}">
                    <a16:creationId xmlns:a16="http://schemas.microsoft.com/office/drawing/2014/main" id="{BE48E465-1B00-9D49-AC97-F6F7C2E8C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5">
                <a:extLst>
                  <a:ext uri="{FF2B5EF4-FFF2-40B4-BE49-F238E27FC236}">
                    <a16:creationId xmlns:a16="http://schemas.microsoft.com/office/drawing/2014/main" id="{665052F5-ED4C-3D40-9364-F4472472FF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46">
                <a:extLst>
                  <a:ext uri="{FF2B5EF4-FFF2-40B4-BE49-F238E27FC236}">
                    <a16:creationId xmlns:a16="http://schemas.microsoft.com/office/drawing/2014/main" id="{E4DF1BCE-5122-3E4D-B4AC-67772AC8C7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7">
                <a:extLst>
                  <a:ext uri="{FF2B5EF4-FFF2-40B4-BE49-F238E27FC236}">
                    <a16:creationId xmlns:a16="http://schemas.microsoft.com/office/drawing/2014/main" id="{89E0A5A8-FB3E-4A45-B2D5-BDE5F4692B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48">
              <a:extLst>
                <a:ext uri="{FF2B5EF4-FFF2-40B4-BE49-F238E27FC236}">
                  <a16:creationId xmlns:a16="http://schemas.microsoft.com/office/drawing/2014/main" id="{70683C75-B226-3543-81B5-F2BD7AEC54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8" name="Rectangle 49">
                <a:extLst>
                  <a:ext uri="{FF2B5EF4-FFF2-40B4-BE49-F238E27FC236}">
                    <a16:creationId xmlns:a16="http://schemas.microsoft.com/office/drawing/2014/main" id="{7A428253-9AB8-4F42-86AC-56642765B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0">
                <a:extLst>
                  <a:ext uri="{FF2B5EF4-FFF2-40B4-BE49-F238E27FC236}">
                    <a16:creationId xmlns:a16="http://schemas.microsoft.com/office/drawing/2014/main" id="{1A5E5F46-FA51-0F40-AE49-8605572F5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1">
                <a:extLst>
                  <a:ext uri="{FF2B5EF4-FFF2-40B4-BE49-F238E27FC236}">
                    <a16:creationId xmlns:a16="http://schemas.microsoft.com/office/drawing/2014/main" id="{D6EA7C46-8AD1-8C44-8050-33AA8DD7A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2">
                <a:extLst>
                  <a:ext uri="{FF2B5EF4-FFF2-40B4-BE49-F238E27FC236}">
                    <a16:creationId xmlns:a16="http://schemas.microsoft.com/office/drawing/2014/main" id="{ADD6BE2A-B5E4-2E48-B4DA-75B2FDCCA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53">
              <a:extLst>
                <a:ext uri="{FF2B5EF4-FFF2-40B4-BE49-F238E27FC236}">
                  <a16:creationId xmlns:a16="http://schemas.microsoft.com/office/drawing/2014/main" id="{8165E06C-8754-814D-A59B-8FD0177B53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4" name="Rectangle 54">
                <a:extLst>
                  <a:ext uri="{FF2B5EF4-FFF2-40B4-BE49-F238E27FC236}">
                    <a16:creationId xmlns:a16="http://schemas.microsoft.com/office/drawing/2014/main" id="{9803523F-7203-F345-ADED-865DC350A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5">
                <a:extLst>
                  <a:ext uri="{FF2B5EF4-FFF2-40B4-BE49-F238E27FC236}">
                    <a16:creationId xmlns:a16="http://schemas.microsoft.com/office/drawing/2014/main" id="{DA46AC96-797B-5941-8885-16C0CEFBFD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56">
                <a:extLst>
                  <a:ext uri="{FF2B5EF4-FFF2-40B4-BE49-F238E27FC236}">
                    <a16:creationId xmlns:a16="http://schemas.microsoft.com/office/drawing/2014/main" id="{A348BED6-4B21-034F-BACA-ECC475C61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7">
                <a:extLst>
                  <a:ext uri="{FF2B5EF4-FFF2-40B4-BE49-F238E27FC236}">
                    <a16:creationId xmlns:a16="http://schemas.microsoft.com/office/drawing/2014/main" id="{0C67BFA6-2774-854A-93D8-55B87B85F3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58">
              <a:extLst>
                <a:ext uri="{FF2B5EF4-FFF2-40B4-BE49-F238E27FC236}">
                  <a16:creationId xmlns:a16="http://schemas.microsoft.com/office/drawing/2014/main" id="{0E20F6F6-7237-674E-94CA-C1BBBB045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0" name="Rectangle 59">
                <a:extLst>
                  <a:ext uri="{FF2B5EF4-FFF2-40B4-BE49-F238E27FC236}">
                    <a16:creationId xmlns:a16="http://schemas.microsoft.com/office/drawing/2014/main" id="{DBAE8399-A03A-6E44-9446-9070587EC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0">
                <a:extLst>
                  <a:ext uri="{FF2B5EF4-FFF2-40B4-BE49-F238E27FC236}">
                    <a16:creationId xmlns:a16="http://schemas.microsoft.com/office/drawing/2014/main" id="{CA3809A9-271D-2F46-8955-F984C80FC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1">
                <a:extLst>
                  <a:ext uri="{FF2B5EF4-FFF2-40B4-BE49-F238E27FC236}">
                    <a16:creationId xmlns:a16="http://schemas.microsoft.com/office/drawing/2014/main" id="{0D037D57-28BB-3648-B8EB-4250A34B0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2">
                <a:extLst>
                  <a:ext uri="{FF2B5EF4-FFF2-40B4-BE49-F238E27FC236}">
                    <a16:creationId xmlns:a16="http://schemas.microsoft.com/office/drawing/2014/main" id="{DFD582BF-321F-364E-9D05-53350CD923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63">
              <a:extLst>
                <a:ext uri="{FF2B5EF4-FFF2-40B4-BE49-F238E27FC236}">
                  <a16:creationId xmlns:a16="http://schemas.microsoft.com/office/drawing/2014/main" id="{E12726DB-7EE5-E243-9FB9-15A73CAED5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6" name="Rectangle 64">
                <a:extLst>
                  <a:ext uri="{FF2B5EF4-FFF2-40B4-BE49-F238E27FC236}">
                    <a16:creationId xmlns:a16="http://schemas.microsoft.com/office/drawing/2014/main" id="{5C5D3987-D9C6-6F40-ABEB-4D0295D984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5">
                <a:extLst>
                  <a:ext uri="{FF2B5EF4-FFF2-40B4-BE49-F238E27FC236}">
                    <a16:creationId xmlns:a16="http://schemas.microsoft.com/office/drawing/2014/main" id="{173DC0C7-D94B-1E4D-B1A1-D008FE5AE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66">
                <a:extLst>
                  <a:ext uri="{FF2B5EF4-FFF2-40B4-BE49-F238E27FC236}">
                    <a16:creationId xmlns:a16="http://schemas.microsoft.com/office/drawing/2014/main" id="{94849B1F-2909-C942-9B34-9C0D20D2C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7">
                <a:extLst>
                  <a:ext uri="{FF2B5EF4-FFF2-40B4-BE49-F238E27FC236}">
                    <a16:creationId xmlns:a16="http://schemas.microsoft.com/office/drawing/2014/main" id="{2B96F0F2-CF4F-4D46-B6C8-8A87C5C353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68">
              <a:extLst>
                <a:ext uri="{FF2B5EF4-FFF2-40B4-BE49-F238E27FC236}">
                  <a16:creationId xmlns:a16="http://schemas.microsoft.com/office/drawing/2014/main" id="{712A9312-36DB-F245-918A-A4AF63ADAF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2" name="Rectangle 69">
                <a:extLst>
                  <a:ext uri="{FF2B5EF4-FFF2-40B4-BE49-F238E27FC236}">
                    <a16:creationId xmlns:a16="http://schemas.microsoft.com/office/drawing/2014/main" id="{33F68D39-506B-134E-B390-591C14CB34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0">
                <a:extLst>
                  <a:ext uri="{FF2B5EF4-FFF2-40B4-BE49-F238E27FC236}">
                    <a16:creationId xmlns:a16="http://schemas.microsoft.com/office/drawing/2014/main" id="{0871189D-41C5-E94B-BAB2-C6996E788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1">
                <a:extLst>
                  <a:ext uri="{FF2B5EF4-FFF2-40B4-BE49-F238E27FC236}">
                    <a16:creationId xmlns:a16="http://schemas.microsoft.com/office/drawing/2014/main" id="{4EDB5A23-0A15-094E-A2A8-3ABAC6555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2">
                <a:extLst>
                  <a:ext uri="{FF2B5EF4-FFF2-40B4-BE49-F238E27FC236}">
                    <a16:creationId xmlns:a16="http://schemas.microsoft.com/office/drawing/2014/main" id="{A6DFF519-A475-2D44-B79A-60DD93F0A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73">
              <a:extLst>
                <a:ext uri="{FF2B5EF4-FFF2-40B4-BE49-F238E27FC236}">
                  <a16:creationId xmlns:a16="http://schemas.microsoft.com/office/drawing/2014/main" id="{812B6BC4-4E50-AB42-874A-15E9D7FC9D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8" name="Rectangle 74">
                <a:extLst>
                  <a:ext uri="{FF2B5EF4-FFF2-40B4-BE49-F238E27FC236}">
                    <a16:creationId xmlns:a16="http://schemas.microsoft.com/office/drawing/2014/main" id="{10B3CF41-DF46-7F40-BCBA-733E388A0F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5">
                <a:extLst>
                  <a:ext uri="{FF2B5EF4-FFF2-40B4-BE49-F238E27FC236}">
                    <a16:creationId xmlns:a16="http://schemas.microsoft.com/office/drawing/2014/main" id="{09490481-F2D8-3F40-9DA7-90B1ECA2B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76">
                <a:extLst>
                  <a:ext uri="{FF2B5EF4-FFF2-40B4-BE49-F238E27FC236}">
                    <a16:creationId xmlns:a16="http://schemas.microsoft.com/office/drawing/2014/main" id="{0571F550-46E9-1640-8C21-6BED26826F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7">
                <a:extLst>
                  <a:ext uri="{FF2B5EF4-FFF2-40B4-BE49-F238E27FC236}">
                    <a16:creationId xmlns:a16="http://schemas.microsoft.com/office/drawing/2014/main" id="{FDF8AAA7-4C4D-B743-8716-49BE0ED82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78">
              <a:extLst>
                <a:ext uri="{FF2B5EF4-FFF2-40B4-BE49-F238E27FC236}">
                  <a16:creationId xmlns:a16="http://schemas.microsoft.com/office/drawing/2014/main" id="{C768F846-FE40-F440-BE22-7A873A196E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4" name="Rectangle 79">
                <a:extLst>
                  <a:ext uri="{FF2B5EF4-FFF2-40B4-BE49-F238E27FC236}">
                    <a16:creationId xmlns:a16="http://schemas.microsoft.com/office/drawing/2014/main" id="{A687666E-F1E4-E345-8696-F18815D9C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0">
                <a:extLst>
                  <a:ext uri="{FF2B5EF4-FFF2-40B4-BE49-F238E27FC236}">
                    <a16:creationId xmlns:a16="http://schemas.microsoft.com/office/drawing/2014/main" id="{6DD6FC9D-2F23-8B47-AB88-1C128AF50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6" name="Rectangle 81">
                <a:extLst>
                  <a:ext uri="{FF2B5EF4-FFF2-40B4-BE49-F238E27FC236}">
                    <a16:creationId xmlns:a16="http://schemas.microsoft.com/office/drawing/2014/main" id="{B9C46CBF-8450-944F-A16A-2239B6B202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82">
                <a:extLst>
                  <a:ext uri="{FF2B5EF4-FFF2-40B4-BE49-F238E27FC236}">
                    <a16:creationId xmlns:a16="http://schemas.microsoft.com/office/drawing/2014/main" id="{55C77D5A-EC15-2948-9B90-2FEE957A3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6" name="Rectangle 83">
            <a:extLst>
              <a:ext uri="{FF2B5EF4-FFF2-40B4-BE49-F238E27FC236}">
                <a16:creationId xmlns:a16="http://schemas.microsoft.com/office/drawing/2014/main" id="{2AFED805-51FF-7C41-A4A6-770EC8C3630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77" name="Rectangle 84">
            <a:extLst>
              <a:ext uri="{FF2B5EF4-FFF2-40B4-BE49-F238E27FC236}">
                <a16:creationId xmlns:a16="http://schemas.microsoft.com/office/drawing/2014/main" id="{86991268-F6A3-9340-984F-D4F7641A48B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3" name="TextBox 2">
            <a:extLst>
              <a:ext uri="{FF2B5EF4-FFF2-40B4-BE49-F238E27FC236}">
                <a16:creationId xmlns:a16="http://schemas.microsoft.com/office/drawing/2014/main" id="{4524BBE9-A135-9D4C-B5DA-EC77D9031BE3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4" name="图片 83">
            <a:extLst>
              <a:ext uri="{FF2B5EF4-FFF2-40B4-BE49-F238E27FC236}">
                <a16:creationId xmlns:a16="http://schemas.microsoft.com/office/drawing/2014/main" id="{8EF22C0A-C092-9D44-935D-3F2615ADD0E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rgbClr val="FFFFFF"/>
            </a:solidFill>
            <a:prstDash val="solid"/>
          </a:ln>
          <a:effectLst/>
        </p:spPr>
      </p:pic>
      <p:sp>
        <p:nvSpPr>
          <p:cNvPr id="2" name="Rectangle 86">
            <a:extLst>
              <a:ext uri="{FF2B5EF4-FFF2-40B4-BE49-F238E27FC236}">
                <a16:creationId xmlns:a16="http://schemas.microsoft.com/office/drawing/2014/main" id="{2C843C11-0319-E762-A170-C10EFEFC6CF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762415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58C582A-058C-5C98-1B4A-AF6A4E2BE88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062721" y="6460188"/>
            <a:ext cx="3004820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" altLang="zh-CN" sz="1000" b="0" dirty="0">
                <a:solidFill>
                  <a:schemeClr val="tx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https://</a:t>
            </a:r>
            <a:r>
              <a:rPr lang="en" altLang="zh-CN" sz="1000" b="0" dirty="0" err="1">
                <a:solidFill>
                  <a:schemeClr val="tx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github.com</a:t>
            </a:r>
            <a:r>
              <a:rPr lang="en" altLang="zh-CN" sz="1000" b="0" dirty="0">
                <a:solidFill>
                  <a:schemeClr val="tx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/chenzomi12/</a:t>
            </a:r>
            <a:r>
              <a:rPr lang="en" altLang="zh-CN" sz="1000" b="0" dirty="0" err="1">
                <a:solidFill>
                  <a:schemeClr val="tx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AIFoundation</a:t>
            </a:r>
            <a:r>
              <a:rPr lang="en" altLang="zh-CN" sz="1000" b="0" dirty="0">
                <a:solidFill>
                  <a:schemeClr val="tx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/</a:t>
            </a:r>
            <a:endParaRPr lang="en-US" altLang="zh-CN" sz="1000" b="0" dirty="0">
              <a:solidFill>
                <a:schemeClr val="tx1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211003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49" r:id="rId1"/>
    <p:sldLayoutId id="2147483980" r:id="rId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840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TextBox 2">
            <a:extLst>
              <a:ext uri="{FF2B5EF4-FFF2-40B4-BE49-F238E27FC236}">
                <a16:creationId xmlns:a16="http://schemas.microsoft.com/office/drawing/2014/main" id="{BCDC607C-3149-044F-8977-A532DBE97944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0" name="图片 79">
            <a:extLst>
              <a:ext uri="{FF2B5EF4-FFF2-40B4-BE49-F238E27FC236}">
                <a16:creationId xmlns:a16="http://schemas.microsoft.com/office/drawing/2014/main" id="{EEEA841A-6AA9-F640-A661-DC91BD568C6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154" name="Rectangle 15">
            <a:extLst>
              <a:ext uri="{FF2B5EF4-FFF2-40B4-BE49-F238E27FC236}">
                <a16:creationId xmlns:a16="http://schemas.microsoft.com/office/drawing/2014/main" id="{9198A4EC-9B6A-3249-AB0F-2C7B54FCA14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55" name="组合 154">
            <a:extLst>
              <a:ext uri="{FF2B5EF4-FFF2-40B4-BE49-F238E27FC236}">
                <a16:creationId xmlns:a16="http://schemas.microsoft.com/office/drawing/2014/main" id="{C325AB4E-F86A-864D-B4CB-796E69148147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56" name="矩形 155">
              <a:extLst>
                <a:ext uri="{FF2B5EF4-FFF2-40B4-BE49-F238E27FC236}">
                  <a16:creationId xmlns:a16="http://schemas.microsoft.com/office/drawing/2014/main" id="{28F9D94E-ED0F-3A41-841B-DABDE0E237C8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57" name="Group 18">
              <a:extLst>
                <a:ext uri="{FF2B5EF4-FFF2-40B4-BE49-F238E27FC236}">
                  <a16:creationId xmlns:a16="http://schemas.microsoft.com/office/drawing/2014/main" id="{A233F840-0E81-564E-B143-F110894CEC5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218" name="Rectangle 19">
                <a:extLst>
                  <a:ext uri="{FF2B5EF4-FFF2-40B4-BE49-F238E27FC236}">
                    <a16:creationId xmlns:a16="http://schemas.microsoft.com/office/drawing/2014/main" id="{CBD70A2E-15AA-4C4D-A1F0-6DB40ADE2C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9" name="Rectangle 20">
                <a:extLst>
                  <a:ext uri="{FF2B5EF4-FFF2-40B4-BE49-F238E27FC236}">
                    <a16:creationId xmlns:a16="http://schemas.microsoft.com/office/drawing/2014/main" id="{5A005B31-94F9-1E42-880D-FFA22477FF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20" name="Rectangle 21">
                <a:extLst>
                  <a:ext uri="{FF2B5EF4-FFF2-40B4-BE49-F238E27FC236}">
                    <a16:creationId xmlns:a16="http://schemas.microsoft.com/office/drawing/2014/main" id="{DDDCE69F-4C1D-1243-8C09-1562262E80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21" name="Rectangle 22">
                <a:extLst>
                  <a:ext uri="{FF2B5EF4-FFF2-40B4-BE49-F238E27FC236}">
                    <a16:creationId xmlns:a16="http://schemas.microsoft.com/office/drawing/2014/main" id="{54B59A2F-5F33-3C46-94F0-83F728C4F7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8" name="Group 23">
              <a:extLst>
                <a:ext uri="{FF2B5EF4-FFF2-40B4-BE49-F238E27FC236}">
                  <a16:creationId xmlns:a16="http://schemas.microsoft.com/office/drawing/2014/main" id="{B8A28144-362A-A64D-9561-389D2A7B89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214" name="Rectangle 24">
                <a:extLst>
                  <a:ext uri="{FF2B5EF4-FFF2-40B4-BE49-F238E27FC236}">
                    <a16:creationId xmlns:a16="http://schemas.microsoft.com/office/drawing/2014/main" id="{BBDCCD69-4401-0541-BB6A-0858852136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5" name="Rectangle 25">
                <a:extLst>
                  <a:ext uri="{FF2B5EF4-FFF2-40B4-BE49-F238E27FC236}">
                    <a16:creationId xmlns:a16="http://schemas.microsoft.com/office/drawing/2014/main" id="{DB8A2296-1C6A-C94E-BC1C-EF63A568F6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6" name="Rectangle 26">
                <a:extLst>
                  <a:ext uri="{FF2B5EF4-FFF2-40B4-BE49-F238E27FC236}">
                    <a16:creationId xmlns:a16="http://schemas.microsoft.com/office/drawing/2014/main" id="{9AC3934E-F4A3-F74B-899C-F06385FE55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7" name="Rectangle 27">
                <a:extLst>
                  <a:ext uri="{FF2B5EF4-FFF2-40B4-BE49-F238E27FC236}">
                    <a16:creationId xmlns:a16="http://schemas.microsoft.com/office/drawing/2014/main" id="{E8E19B1A-ADDC-E649-8F85-B4396A2F01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9" name="Group 28">
              <a:extLst>
                <a:ext uri="{FF2B5EF4-FFF2-40B4-BE49-F238E27FC236}">
                  <a16:creationId xmlns:a16="http://schemas.microsoft.com/office/drawing/2014/main" id="{FCDC7B61-993F-834E-8CF4-174EA4309D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210" name="Rectangle 29">
                <a:extLst>
                  <a:ext uri="{FF2B5EF4-FFF2-40B4-BE49-F238E27FC236}">
                    <a16:creationId xmlns:a16="http://schemas.microsoft.com/office/drawing/2014/main" id="{58F16D6E-EDCA-BF47-874B-003E995D1B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1" name="Rectangle 30">
                <a:extLst>
                  <a:ext uri="{FF2B5EF4-FFF2-40B4-BE49-F238E27FC236}">
                    <a16:creationId xmlns:a16="http://schemas.microsoft.com/office/drawing/2014/main" id="{8985A2F5-040F-B04B-8C62-91311C56C0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2" name="Rectangle 31">
                <a:extLst>
                  <a:ext uri="{FF2B5EF4-FFF2-40B4-BE49-F238E27FC236}">
                    <a16:creationId xmlns:a16="http://schemas.microsoft.com/office/drawing/2014/main" id="{C7E75C91-6DBE-0A4F-A577-A08E7EC698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3" name="Rectangle 32">
                <a:extLst>
                  <a:ext uri="{FF2B5EF4-FFF2-40B4-BE49-F238E27FC236}">
                    <a16:creationId xmlns:a16="http://schemas.microsoft.com/office/drawing/2014/main" id="{AA565E94-5C52-B747-942D-08843DACEA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0" name="Group 33">
              <a:extLst>
                <a:ext uri="{FF2B5EF4-FFF2-40B4-BE49-F238E27FC236}">
                  <a16:creationId xmlns:a16="http://schemas.microsoft.com/office/drawing/2014/main" id="{5100AAF4-59F9-5041-92C6-FBC32A97B71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206" name="Rectangle 34">
                <a:extLst>
                  <a:ext uri="{FF2B5EF4-FFF2-40B4-BE49-F238E27FC236}">
                    <a16:creationId xmlns:a16="http://schemas.microsoft.com/office/drawing/2014/main" id="{EF31E4DE-1A95-2B4C-9179-B110CC6EC3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7" name="Rectangle 35">
                <a:extLst>
                  <a:ext uri="{FF2B5EF4-FFF2-40B4-BE49-F238E27FC236}">
                    <a16:creationId xmlns:a16="http://schemas.microsoft.com/office/drawing/2014/main" id="{8B98FEFC-874D-C94A-B7AF-10D539CD07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8" name="Rectangle 36">
                <a:extLst>
                  <a:ext uri="{FF2B5EF4-FFF2-40B4-BE49-F238E27FC236}">
                    <a16:creationId xmlns:a16="http://schemas.microsoft.com/office/drawing/2014/main" id="{44ABBBBE-3CC2-A94F-87EB-562F2FA42A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9" name="Rectangle 37">
                <a:extLst>
                  <a:ext uri="{FF2B5EF4-FFF2-40B4-BE49-F238E27FC236}">
                    <a16:creationId xmlns:a16="http://schemas.microsoft.com/office/drawing/2014/main" id="{E1BEDB34-F753-294A-AF25-EF5B330E1C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1" name="Group 38">
              <a:extLst>
                <a:ext uri="{FF2B5EF4-FFF2-40B4-BE49-F238E27FC236}">
                  <a16:creationId xmlns:a16="http://schemas.microsoft.com/office/drawing/2014/main" id="{7FD0430A-75CD-4F46-9BFB-3A9AEC95612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202" name="Rectangle 39">
                <a:extLst>
                  <a:ext uri="{FF2B5EF4-FFF2-40B4-BE49-F238E27FC236}">
                    <a16:creationId xmlns:a16="http://schemas.microsoft.com/office/drawing/2014/main" id="{1BECE383-23DC-FD47-A037-AE2D9F60D1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3" name="Rectangle 40">
                <a:extLst>
                  <a:ext uri="{FF2B5EF4-FFF2-40B4-BE49-F238E27FC236}">
                    <a16:creationId xmlns:a16="http://schemas.microsoft.com/office/drawing/2014/main" id="{72F94538-242B-4644-B340-6748418F12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4" name="Rectangle 41">
                <a:extLst>
                  <a:ext uri="{FF2B5EF4-FFF2-40B4-BE49-F238E27FC236}">
                    <a16:creationId xmlns:a16="http://schemas.microsoft.com/office/drawing/2014/main" id="{5E66C5BE-F6EC-034A-8E11-63B5DAB9D9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5" name="Rectangle 42">
                <a:extLst>
                  <a:ext uri="{FF2B5EF4-FFF2-40B4-BE49-F238E27FC236}">
                    <a16:creationId xmlns:a16="http://schemas.microsoft.com/office/drawing/2014/main" id="{719AD067-5D18-B544-B0E3-7BC638EB8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2" name="Group 43">
              <a:extLst>
                <a:ext uri="{FF2B5EF4-FFF2-40B4-BE49-F238E27FC236}">
                  <a16:creationId xmlns:a16="http://schemas.microsoft.com/office/drawing/2014/main" id="{0EA8E840-08BC-7F41-A630-03237F04F07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198" name="Rectangle 44">
                <a:extLst>
                  <a:ext uri="{FF2B5EF4-FFF2-40B4-BE49-F238E27FC236}">
                    <a16:creationId xmlns:a16="http://schemas.microsoft.com/office/drawing/2014/main" id="{43165ABB-B500-0743-AFE0-01D13D7274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9" name="Rectangle 45">
                <a:extLst>
                  <a:ext uri="{FF2B5EF4-FFF2-40B4-BE49-F238E27FC236}">
                    <a16:creationId xmlns:a16="http://schemas.microsoft.com/office/drawing/2014/main" id="{EB75955D-7623-7B4B-BE16-D86D2E0A20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0" name="Rectangle 46">
                <a:extLst>
                  <a:ext uri="{FF2B5EF4-FFF2-40B4-BE49-F238E27FC236}">
                    <a16:creationId xmlns:a16="http://schemas.microsoft.com/office/drawing/2014/main" id="{9CD5011A-4CD9-B245-B021-8404CAB38B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1" name="Rectangle 47">
                <a:extLst>
                  <a:ext uri="{FF2B5EF4-FFF2-40B4-BE49-F238E27FC236}">
                    <a16:creationId xmlns:a16="http://schemas.microsoft.com/office/drawing/2014/main" id="{DC3DEB0B-16F1-324A-B79C-86C6B1A05C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3" name="Group 48">
              <a:extLst>
                <a:ext uri="{FF2B5EF4-FFF2-40B4-BE49-F238E27FC236}">
                  <a16:creationId xmlns:a16="http://schemas.microsoft.com/office/drawing/2014/main" id="{2BF6BE56-7D14-8E44-B4D6-8F47A480497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194" name="Rectangle 49">
                <a:extLst>
                  <a:ext uri="{FF2B5EF4-FFF2-40B4-BE49-F238E27FC236}">
                    <a16:creationId xmlns:a16="http://schemas.microsoft.com/office/drawing/2014/main" id="{0A141B8E-E1D5-E74C-A241-CB18F35581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5" name="Rectangle 50">
                <a:extLst>
                  <a:ext uri="{FF2B5EF4-FFF2-40B4-BE49-F238E27FC236}">
                    <a16:creationId xmlns:a16="http://schemas.microsoft.com/office/drawing/2014/main" id="{59E3AD38-4D95-DD42-BEA1-9A607EE0BC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6" name="Rectangle 51">
                <a:extLst>
                  <a:ext uri="{FF2B5EF4-FFF2-40B4-BE49-F238E27FC236}">
                    <a16:creationId xmlns:a16="http://schemas.microsoft.com/office/drawing/2014/main" id="{4AF8E431-625B-3A46-91AF-A824CB61B7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7" name="Rectangle 52">
                <a:extLst>
                  <a:ext uri="{FF2B5EF4-FFF2-40B4-BE49-F238E27FC236}">
                    <a16:creationId xmlns:a16="http://schemas.microsoft.com/office/drawing/2014/main" id="{7BBF8B0B-BDFA-E14E-A2C7-5D7BCCB925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4" name="Group 53">
              <a:extLst>
                <a:ext uri="{FF2B5EF4-FFF2-40B4-BE49-F238E27FC236}">
                  <a16:creationId xmlns:a16="http://schemas.microsoft.com/office/drawing/2014/main" id="{F9D7864F-61FE-374A-AC8D-1F360708FDA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190" name="Rectangle 54">
                <a:extLst>
                  <a:ext uri="{FF2B5EF4-FFF2-40B4-BE49-F238E27FC236}">
                    <a16:creationId xmlns:a16="http://schemas.microsoft.com/office/drawing/2014/main" id="{F8843224-1EAA-9E4F-8FF7-C361E61DB3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1" name="Rectangle 55">
                <a:extLst>
                  <a:ext uri="{FF2B5EF4-FFF2-40B4-BE49-F238E27FC236}">
                    <a16:creationId xmlns:a16="http://schemas.microsoft.com/office/drawing/2014/main" id="{E590E694-6B67-2745-87D8-669AB6020B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2" name="Rectangle 56">
                <a:extLst>
                  <a:ext uri="{FF2B5EF4-FFF2-40B4-BE49-F238E27FC236}">
                    <a16:creationId xmlns:a16="http://schemas.microsoft.com/office/drawing/2014/main" id="{ADD943B9-1109-D740-A262-5B137A73AC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3" name="Rectangle 57">
                <a:extLst>
                  <a:ext uri="{FF2B5EF4-FFF2-40B4-BE49-F238E27FC236}">
                    <a16:creationId xmlns:a16="http://schemas.microsoft.com/office/drawing/2014/main" id="{C30D371E-65D2-8F45-9196-0B142E7948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5" name="Group 58">
              <a:extLst>
                <a:ext uri="{FF2B5EF4-FFF2-40B4-BE49-F238E27FC236}">
                  <a16:creationId xmlns:a16="http://schemas.microsoft.com/office/drawing/2014/main" id="{EC545055-A1AB-B546-989A-AC7E3419DC7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186" name="Rectangle 59">
                <a:extLst>
                  <a:ext uri="{FF2B5EF4-FFF2-40B4-BE49-F238E27FC236}">
                    <a16:creationId xmlns:a16="http://schemas.microsoft.com/office/drawing/2014/main" id="{FA66ABA9-C5DB-FD4C-A0FC-B848059AC7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7" name="Rectangle 60">
                <a:extLst>
                  <a:ext uri="{FF2B5EF4-FFF2-40B4-BE49-F238E27FC236}">
                    <a16:creationId xmlns:a16="http://schemas.microsoft.com/office/drawing/2014/main" id="{AA9C4B0C-6091-F244-9619-9EE27B684E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8" name="Rectangle 61">
                <a:extLst>
                  <a:ext uri="{FF2B5EF4-FFF2-40B4-BE49-F238E27FC236}">
                    <a16:creationId xmlns:a16="http://schemas.microsoft.com/office/drawing/2014/main" id="{A1258E41-8B7B-1B49-8AF7-19E26014F3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9" name="Rectangle 62">
                <a:extLst>
                  <a:ext uri="{FF2B5EF4-FFF2-40B4-BE49-F238E27FC236}">
                    <a16:creationId xmlns:a16="http://schemas.microsoft.com/office/drawing/2014/main" id="{E3D6D0D7-CFAA-804F-B06C-46CFF4A8AD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6" name="Group 63">
              <a:extLst>
                <a:ext uri="{FF2B5EF4-FFF2-40B4-BE49-F238E27FC236}">
                  <a16:creationId xmlns:a16="http://schemas.microsoft.com/office/drawing/2014/main" id="{A38CBBCA-2B30-4A42-8601-43E73250847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182" name="Rectangle 64">
                <a:extLst>
                  <a:ext uri="{FF2B5EF4-FFF2-40B4-BE49-F238E27FC236}">
                    <a16:creationId xmlns:a16="http://schemas.microsoft.com/office/drawing/2014/main" id="{B5A0780E-5857-6646-9BC2-949D4AF162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3" name="Rectangle 65">
                <a:extLst>
                  <a:ext uri="{FF2B5EF4-FFF2-40B4-BE49-F238E27FC236}">
                    <a16:creationId xmlns:a16="http://schemas.microsoft.com/office/drawing/2014/main" id="{A44A7CA5-4E8D-0841-B1D6-2947627BA5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4" name="Rectangle 66">
                <a:extLst>
                  <a:ext uri="{FF2B5EF4-FFF2-40B4-BE49-F238E27FC236}">
                    <a16:creationId xmlns:a16="http://schemas.microsoft.com/office/drawing/2014/main" id="{51A28DA6-5251-6C4A-8CEA-72A9F45D20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5" name="Rectangle 67">
                <a:extLst>
                  <a:ext uri="{FF2B5EF4-FFF2-40B4-BE49-F238E27FC236}">
                    <a16:creationId xmlns:a16="http://schemas.microsoft.com/office/drawing/2014/main" id="{479E0E82-6CA7-E24A-A62F-1C26DAC55E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7" name="Group 68">
              <a:extLst>
                <a:ext uri="{FF2B5EF4-FFF2-40B4-BE49-F238E27FC236}">
                  <a16:creationId xmlns:a16="http://schemas.microsoft.com/office/drawing/2014/main" id="{0072C369-7EF8-914F-8573-13CB59EB895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178" name="Rectangle 69">
                <a:extLst>
                  <a:ext uri="{FF2B5EF4-FFF2-40B4-BE49-F238E27FC236}">
                    <a16:creationId xmlns:a16="http://schemas.microsoft.com/office/drawing/2014/main" id="{A76F4F57-FB00-5242-845A-A2FF158C0F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9" name="Rectangle 70">
                <a:extLst>
                  <a:ext uri="{FF2B5EF4-FFF2-40B4-BE49-F238E27FC236}">
                    <a16:creationId xmlns:a16="http://schemas.microsoft.com/office/drawing/2014/main" id="{7DD72635-4687-794C-B03C-EE97A2F2AD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0" name="Rectangle 71">
                <a:extLst>
                  <a:ext uri="{FF2B5EF4-FFF2-40B4-BE49-F238E27FC236}">
                    <a16:creationId xmlns:a16="http://schemas.microsoft.com/office/drawing/2014/main" id="{2DE15353-10F5-A049-8879-B5A70028B5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1" name="Rectangle 72">
                <a:extLst>
                  <a:ext uri="{FF2B5EF4-FFF2-40B4-BE49-F238E27FC236}">
                    <a16:creationId xmlns:a16="http://schemas.microsoft.com/office/drawing/2014/main" id="{6EC95F4C-62BF-7D4A-8934-13C9C81E66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8" name="Group 73">
              <a:extLst>
                <a:ext uri="{FF2B5EF4-FFF2-40B4-BE49-F238E27FC236}">
                  <a16:creationId xmlns:a16="http://schemas.microsoft.com/office/drawing/2014/main" id="{45E4EBBA-7060-8A47-AA90-AD8DA7C4AA0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174" name="Rectangle 74">
                <a:extLst>
                  <a:ext uri="{FF2B5EF4-FFF2-40B4-BE49-F238E27FC236}">
                    <a16:creationId xmlns:a16="http://schemas.microsoft.com/office/drawing/2014/main" id="{D5C2CE4A-C96B-354B-B056-379259642D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5" name="Rectangle 75">
                <a:extLst>
                  <a:ext uri="{FF2B5EF4-FFF2-40B4-BE49-F238E27FC236}">
                    <a16:creationId xmlns:a16="http://schemas.microsoft.com/office/drawing/2014/main" id="{DEA736AA-A045-D24E-9CCE-2EE2BD6F08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6" name="Rectangle 76">
                <a:extLst>
                  <a:ext uri="{FF2B5EF4-FFF2-40B4-BE49-F238E27FC236}">
                    <a16:creationId xmlns:a16="http://schemas.microsoft.com/office/drawing/2014/main" id="{64595299-D994-7D4C-B599-B0CC37A8B7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7" name="Rectangle 77">
                <a:extLst>
                  <a:ext uri="{FF2B5EF4-FFF2-40B4-BE49-F238E27FC236}">
                    <a16:creationId xmlns:a16="http://schemas.microsoft.com/office/drawing/2014/main" id="{FFFE457F-1583-9042-B1A7-A80A37B6BC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9" name="Group 78">
              <a:extLst>
                <a:ext uri="{FF2B5EF4-FFF2-40B4-BE49-F238E27FC236}">
                  <a16:creationId xmlns:a16="http://schemas.microsoft.com/office/drawing/2014/main" id="{83C6DA56-71F7-E74A-A1B2-CC375FB312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170" name="Rectangle 79">
                <a:extLst>
                  <a:ext uri="{FF2B5EF4-FFF2-40B4-BE49-F238E27FC236}">
                    <a16:creationId xmlns:a16="http://schemas.microsoft.com/office/drawing/2014/main" id="{DFC8C74F-C6F8-B841-BCAA-4E6F37F0A7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1" name="Rectangle 80">
                <a:extLst>
                  <a:ext uri="{FF2B5EF4-FFF2-40B4-BE49-F238E27FC236}">
                    <a16:creationId xmlns:a16="http://schemas.microsoft.com/office/drawing/2014/main" id="{DF66519A-6C6C-814B-AE2E-74156157EA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2" name="Rectangle 81">
                <a:extLst>
                  <a:ext uri="{FF2B5EF4-FFF2-40B4-BE49-F238E27FC236}">
                    <a16:creationId xmlns:a16="http://schemas.microsoft.com/office/drawing/2014/main" id="{CE444995-45BD-8445-9E1E-75E81A06DC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3" name="Rectangle 82">
                <a:extLst>
                  <a:ext uri="{FF2B5EF4-FFF2-40B4-BE49-F238E27FC236}">
                    <a16:creationId xmlns:a16="http://schemas.microsoft.com/office/drawing/2014/main" id="{9E95CFED-29BF-3F4C-9D82-AE7B6D340A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222" name="Rectangle 83">
            <a:extLst>
              <a:ext uri="{FF2B5EF4-FFF2-40B4-BE49-F238E27FC236}">
                <a16:creationId xmlns:a16="http://schemas.microsoft.com/office/drawing/2014/main" id="{2954C821-269E-8D46-984E-749A5F6397A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223" name="Rectangle 84">
            <a:extLst>
              <a:ext uri="{FF2B5EF4-FFF2-40B4-BE49-F238E27FC236}">
                <a16:creationId xmlns:a16="http://schemas.microsoft.com/office/drawing/2014/main" id="{8291468C-A8EF-4D44-8440-C437714C366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Rectangle 86">
            <a:extLst>
              <a:ext uri="{FF2B5EF4-FFF2-40B4-BE49-F238E27FC236}">
                <a16:creationId xmlns:a16="http://schemas.microsoft.com/office/drawing/2014/main" id="{09A575FD-DD66-0660-DC59-FF4583A606D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762415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bg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bg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2172C4B-2989-1860-B518-C5768F2B7847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062721" y="6460188"/>
            <a:ext cx="3004820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https://</a:t>
            </a:r>
            <a:r>
              <a:rPr lang="en" altLang="zh-CN" sz="1000" b="0" dirty="0" err="1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github.com</a:t>
            </a:r>
            <a:r>
              <a:rPr lang="en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/chenzomi12/</a:t>
            </a:r>
            <a:r>
              <a:rPr lang="en" altLang="zh-CN" sz="1000" b="0" dirty="0" err="1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AIFoundation</a:t>
            </a:r>
            <a:r>
              <a:rPr lang="en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/</a:t>
            </a:r>
            <a:endParaRPr lang="en-US" altLang="zh-CN" sz="1000" b="0" dirty="0">
              <a:solidFill>
                <a:schemeClr val="bg1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50798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1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5F1158-B1AA-8F41-AF0A-FEA0EC187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968" y="2394856"/>
            <a:ext cx="6891755" cy="18890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F8FC7CCD-75EB-9C44-BC7D-29679334A8CA}"/>
              </a:ext>
            </a:extLst>
          </p:cNvPr>
          <p:cNvSpPr txBox="1">
            <a:spLocks/>
          </p:cNvSpPr>
          <p:nvPr userDrawn="1"/>
        </p:nvSpPr>
        <p:spPr>
          <a:xfrm>
            <a:off x="7979357" y="2794960"/>
            <a:ext cx="3225168" cy="20299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065"/>
              </a:lnSpc>
            </a:pP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Copyright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©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2023 XXX Technologies Co., Ltd.</a:t>
            </a:r>
            <a:b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</a:b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All Rights Reserved.</a:t>
            </a: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information in this document may contain predictive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statements including, without limitation, statements regarding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future financial and operating results, future product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portfolio, new technology, etc. There are a number of factors that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could cause actual results and developments to differ materially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from those expressed or implied in the predictive statements.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Therefore, such information is provided for reference purpose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only and constitutes neither an offer nor an acceptance. XXX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may change the information at any time without notice. </a:t>
            </a:r>
          </a:p>
          <a:p>
            <a:pPr>
              <a:lnSpc>
                <a:spcPts val="1065"/>
              </a:lnSpc>
            </a:pPr>
            <a:endParaRPr kumimoji="1" lang="zh-CN" altLang="en-US" sz="779" dirty="0">
              <a:solidFill>
                <a:srgbClr val="1D1D1B"/>
              </a:solidFill>
              <a:latin typeface="+mn-lt"/>
            </a:endParaRPr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12B8F806-ABD5-064C-8793-5E22C72554FD}"/>
              </a:ext>
            </a:extLst>
          </p:cNvPr>
          <p:cNvSpPr txBox="1">
            <a:spLocks/>
          </p:cNvSpPr>
          <p:nvPr userDrawn="1"/>
        </p:nvSpPr>
        <p:spPr>
          <a:xfrm>
            <a:off x="7987276" y="1599191"/>
            <a:ext cx="3477701" cy="4911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1"/>
              </a:lnSpc>
              <a:spcBef>
                <a:spcPts val="0"/>
              </a:spcBef>
            </a:pP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把</a:t>
            </a:r>
            <a: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AI</a:t>
            </a: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系统带入每个开发者、每个家庭、</a:t>
            </a:r>
            <a:b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</a:b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每个组织，构建万物互联的智能世界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1235B6F-D691-2C40-93D4-EC5427ADDFB0}"/>
              </a:ext>
            </a:extLst>
          </p:cNvPr>
          <p:cNvSpPr txBox="1">
            <a:spLocks/>
          </p:cNvSpPr>
          <p:nvPr userDrawn="1"/>
        </p:nvSpPr>
        <p:spPr>
          <a:xfrm>
            <a:off x="7977672" y="2106124"/>
            <a:ext cx="3481833" cy="58280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94"/>
              </a:lnSpc>
            </a:pP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Bring AI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System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to every person, home and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intelligent world.</a:t>
            </a:r>
            <a:endParaRPr kumimoji="1" lang="zh-CN" altLang="en-US" sz="1200" dirty="0">
              <a:solidFill>
                <a:srgbClr val="1D1D1B"/>
              </a:solidFill>
              <a:latin typeface="Gill Sans MT" panose="020B0502020104020203" pitchFamily="34" charset="0"/>
              <a:ea typeface="Microsoft YaHei" charset="-122"/>
              <a:cs typeface="Microsoft YaHei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D72D31F-379B-7E48-8BAB-A5640DD86C39}"/>
              </a:ext>
            </a:extLst>
          </p:cNvPr>
          <p:cNvSpPr/>
          <p:nvPr userDrawn="1"/>
        </p:nvSpPr>
        <p:spPr bwMode="auto">
          <a:xfrm>
            <a:off x="618969" y="205786"/>
            <a:ext cx="6891755" cy="6446427"/>
          </a:xfrm>
          <a:prstGeom prst="rect">
            <a:avLst/>
          </a:prstGeom>
          <a:blipFill dpi="0" rotWithShape="1">
            <a:blip r:embed="rId3" cstate="screen">
              <a:alphaModFix amt="3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1F3DDE87-89CE-3848-A1C3-2150D6C0F2CD}"/>
              </a:ext>
            </a:extLst>
          </p:cNvPr>
          <p:cNvSpPr txBox="1"/>
          <p:nvPr userDrawn="1"/>
        </p:nvSpPr>
        <p:spPr>
          <a:xfrm>
            <a:off x="8203300" y="4709847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rgbClr val="C00000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rgbClr val="C00000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EEF0F78-B57F-8D4C-A10F-C1BE427D4B8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7276" y="4788537"/>
            <a:ext cx="144000" cy="144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2" name="副标题 2">
            <a:extLst>
              <a:ext uri="{FF2B5EF4-FFF2-40B4-BE49-F238E27FC236}">
                <a16:creationId xmlns:a16="http://schemas.microsoft.com/office/drawing/2014/main" id="{5307B254-91AE-6640-A8B8-5F31CD80A23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7867185" y="5047174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5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3" name="TextBox 2">
            <a:extLst>
              <a:ext uri="{FF2B5EF4-FFF2-40B4-BE49-F238E27FC236}">
                <a16:creationId xmlns:a16="http://schemas.microsoft.com/office/drawing/2014/main" id="{5D60F0F4-118F-1946-A08D-99C1259DCFE3}"/>
              </a:ext>
            </a:extLst>
          </p:cNvPr>
          <p:cNvSpPr txBox="1"/>
          <p:nvPr userDrawn="1"/>
        </p:nvSpPr>
        <p:spPr>
          <a:xfrm>
            <a:off x="7867185" y="5295498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https://</a:t>
            </a:r>
            <a:r>
              <a:rPr lang="en-US" altLang="zh-CN" sz="1000" dirty="0" err="1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github.com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/chenzomi12/</a:t>
            </a:r>
            <a:r>
              <a:rPr lang="en-US" altLang="zh-CN" sz="1000" dirty="0" err="1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AIFoundation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4" name="Rectangle 15">
            <a:extLst>
              <a:ext uri="{FF2B5EF4-FFF2-40B4-BE49-F238E27FC236}">
                <a16:creationId xmlns:a16="http://schemas.microsoft.com/office/drawing/2014/main" id="{0EC9B7D7-7D0C-DF4F-AD3A-7486CA53DEF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2B0B6BED-EC97-644A-A3AA-16845E63E14F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60EBDB5A-75AE-9C47-A64F-5171BD8F48E0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7" name="Group 18">
              <a:extLst>
                <a:ext uri="{FF2B5EF4-FFF2-40B4-BE49-F238E27FC236}">
                  <a16:creationId xmlns:a16="http://schemas.microsoft.com/office/drawing/2014/main" id="{527B1546-2E76-7B4C-A868-01866BFAE8E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8" name="Rectangle 19">
                <a:extLst>
                  <a:ext uri="{FF2B5EF4-FFF2-40B4-BE49-F238E27FC236}">
                    <a16:creationId xmlns:a16="http://schemas.microsoft.com/office/drawing/2014/main" id="{A04BE7DC-57AD-E84A-99B6-5748D4F483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9" name="Rectangle 20">
                <a:extLst>
                  <a:ext uri="{FF2B5EF4-FFF2-40B4-BE49-F238E27FC236}">
                    <a16:creationId xmlns:a16="http://schemas.microsoft.com/office/drawing/2014/main" id="{5092770A-CB07-5648-8431-057E93EE9C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80" name="Rectangle 21">
                <a:extLst>
                  <a:ext uri="{FF2B5EF4-FFF2-40B4-BE49-F238E27FC236}">
                    <a16:creationId xmlns:a16="http://schemas.microsoft.com/office/drawing/2014/main" id="{67EF5B91-6FE9-4549-9ECA-04964BEE56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81" name="Rectangle 22">
                <a:extLst>
                  <a:ext uri="{FF2B5EF4-FFF2-40B4-BE49-F238E27FC236}">
                    <a16:creationId xmlns:a16="http://schemas.microsoft.com/office/drawing/2014/main" id="{05182D15-89A2-6045-85B8-2280685F8D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23">
              <a:extLst>
                <a:ext uri="{FF2B5EF4-FFF2-40B4-BE49-F238E27FC236}">
                  <a16:creationId xmlns:a16="http://schemas.microsoft.com/office/drawing/2014/main" id="{BBE18069-10C2-1945-BA80-A024FCF915C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4" name="Rectangle 24">
                <a:extLst>
                  <a:ext uri="{FF2B5EF4-FFF2-40B4-BE49-F238E27FC236}">
                    <a16:creationId xmlns:a16="http://schemas.microsoft.com/office/drawing/2014/main" id="{A96CDD39-1926-5E4E-A9F7-499BEC2361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5">
                <a:extLst>
                  <a:ext uri="{FF2B5EF4-FFF2-40B4-BE49-F238E27FC236}">
                    <a16:creationId xmlns:a16="http://schemas.microsoft.com/office/drawing/2014/main" id="{579B7635-77E5-5941-814B-D0090677EF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6" name="Rectangle 26">
                <a:extLst>
                  <a:ext uri="{FF2B5EF4-FFF2-40B4-BE49-F238E27FC236}">
                    <a16:creationId xmlns:a16="http://schemas.microsoft.com/office/drawing/2014/main" id="{38FBF335-4C26-E44C-A51F-6334936CEB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7">
                <a:extLst>
                  <a:ext uri="{FF2B5EF4-FFF2-40B4-BE49-F238E27FC236}">
                    <a16:creationId xmlns:a16="http://schemas.microsoft.com/office/drawing/2014/main" id="{8A3611F2-FDDF-F141-A871-D946E74F70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28">
              <a:extLst>
                <a:ext uri="{FF2B5EF4-FFF2-40B4-BE49-F238E27FC236}">
                  <a16:creationId xmlns:a16="http://schemas.microsoft.com/office/drawing/2014/main" id="{8682B6F8-0456-EC48-8FBE-44EA6E099FC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70" name="Rectangle 29">
                <a:extLst>
                  <a:ext uri="{FF2B5EF4-FFF2-40B4-BE49-F238E27FC236}">
                    <a16:creationId xmlns:a16="http://schemas.microsoft.com/office/drawing/2014/main" id="{86BB10EF-5D49-5446-B416-860964EAB0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30">
                <a:extLst>
                  <a:ext uri="{FF2B5EF4-FFF2-40B4-BE49-F238E27FC236}">
                    <a16:creationId xmlns:a16="http://schemas.microsoft.com/office/drawing/2014/main" id="{519C7337-95C9-1347-97FA-15907949DE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2" name="Rectangle 31">
                <a:extLst>
                  <a:ext uri="{FF2B5EF4-FFF2-40B4-BE49-F238E27FC236}">
                    <a16:creationId xmlns:a16="http://schemas.microsoft.com/office/drawing/2014/main" id="{BEDA1CC2-7E03-E349-9D8A-35B4EB50D4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32">
                <a:extLst>
                  <a:ext uri="{FF2B5EF4-FFF2-40B4-BE49-F238E27FC236}">
                    <a16:creationId xmlns:a16="http://schemas.microsoft.com/office/drawing/2014/main" id="{6478A1D2-1521-2844-9E68-4B4F96BAA7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33">
              <a:extLst>
                <a:ext uri="{FF2B5EF4-FFF2-40B4-BE49-F238E27FC236}">
                  <a16:creationId xmlns:a16="http://schemas.microsoft.com/office/drawing/2014/main" id="{EBDF60B0-CCA3-6A47-BCD7-DCABD405464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6" name="Rectangle 34">
                <a:extLst>
                  <a:ext uri="{FF2B5EF4-FFF2-40B4-BE49-F238E27FC236}">
                    <a16:creationId xmlns:a16="http://schemas.microsoft.com/office/drawing/2014/main" id="{5125594C-5313-C34E-839A-1DA18F7788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5">
                <a:extLst>
                  <a:ext uri="{FF2B5EF4-FFF2-40B4-BE49-F238E27FC236}">
                    <a16:creationId xmlns:a16="http://schemas.microsoft.com/office/drawing/2014/main" id="{8313D8F3-D70F-4E4F-86B1-E609FF2882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8" name="Rectangle 36">
                <a:extLst>
                  <a:ext uri="{FF2B5EF4-FFF2-40B4-BE49-F238E27FC236}">
                    <a16:creationId xmlns:a16="http://schemas.microsoft.com/office/drawing/2014/main" id="{CBA1FA4C-75C0-D349-8630-E228CD4218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7">
                <a:extLst>
                  <a:ext uri="{FF2B5EF4-FFF2-40B4-BE49-F238E27FC236}">
                    <a16:creationId xmlns:a16="http://schemas.microsoft.com/office/drawing/2014/main" id="{00D2C4F8-6F52-1640-BB34-54901F3307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38">
              <a:extLst>
                <a:ext uri="{FF2B5EF4-FFF2-40B4-BE49-F238E27FC236}">
                  <a16:creationId xmlns:a16="http://schemas.microsoft.com/office/drawing/2014/main" id="{69F5A2EF-9997-1942-A95A-9DBAB893CEC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62" name="Rectangle 39">
                <a:extLst>
                  <a:ext uri="{FF2B5EF4-FFF2-40B4-BE49-F238E27FC236}">
                    <a16:creationId xmlns:a16="http://schemas.microsoft.com/office/drawing/2014/main" id="{5529C84D-B764-FE42-A1BF-78BED2ABC0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40">
                <a:extLst>
                  <a:ext uri="{FF2B5EF4-FFF2-40B4-BE49-F238E27FC236}">
                    <a16:creationId xmlns:a16="http://schemas.microsoft.com/office/drawing/2014/main" id="{CC97E4C5-963D-4B4E-9153-9E14F73F1B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4" name="Rectangle 41">
                <a:extLst>
                  <a:ext uri="{FF2B5EF4-FFF2-40B4-BE49-F238E27FC236}">
                    <a16:creationId xmlns:a16="http://schemas.microsoft.com/office/drawing/2014/main" id="{E1872D1B-E07E-1E49-A78C-76802A09B0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42">
                <a:extLst>
                  <a:ext uri="{FF2B5EF4-FFF2-40B4-BE49-F238E27FC236}">
                    <a16:creationId xmlns:a16="http://schemas.microsoft.com/office/drawing/2014/main" id="{532BE238-78B4-7E4A-8EA1-12ED81BC54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43">
              <a:extLst>
                <a:ext uri="{FF2B5EF4-FFF2-40B4-BE49-F238E27FC236}">
                  <a16:creationId xmlns:a16="http://schemas.microsoft.com/office/drawing/2014/main" id="{1FEC1308-2B32-CB4C-BAB2-FB1E6AFF138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8" name="Rectangle 44">
                <a:extLst>
                  <a:ext uri="{FF2B5EF4-FFF2-40B4-BE49-F238E27FC236}">
                    <a16:creationId xmlns:a16="http://schemas.microsoft.com/office/drawing/2014/main" id="{DB762B7D-0BDE-5F48-8858-6D69D4303A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5">
                <a:extLst>
                  <a:ext uri="{FF2B5EF4-FFF2-40B4-BE49-F238E27FC236}">
                    <a16:creationId xmlns:a16="http://schemas.microsoft.com/office/drawing/2014/main" id="{A65AC15A-59B6-474B-B237-E106F036B6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46">
                <a:extLst>
                  <a:ext uri="{FF2B5EF4-FFF2-40B4-BE49-F238E27FC236}">
                    <a16:creationId xmlns:a16="http://schemas.microsoft.com/office/drawing/2014/main" id="{33BFDFF7-57E3-0C41-A90F-0543BAEB5F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7">
                <a:extLst>
                  <a:ext uri="{FF2B5EF4-FFF2-40B4-BE49-F238E27FC236}">
                    <a16:creationId xmlns:a16="http://schemas.microsoft.com/office/drawing/2014/main" id="{D3FFE56D-5EA1-EA4D-B229-81FFE5A7E1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48">
              <a:extLst>
                <a:ext uri="{FF2B5EF4-FFF2-40B4-BE49-F238E27FC236}">
                  <a16:creationId xmlns:a16="http://schemas.microsoft.com/office/drawing/2014/main" id="{3E677EA2-8362-AE45-BC63-8A925E8FC16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4" name="Rectangle 49">
                <a:extLst>
                  <a:ext uri="{FF2B5EF4-FFF2-40B4-BE49-F238E27FC236}">
                    <a16:creationId xmlns:a16="http://schemas.microsoft.com/office/drawing/2014/main" id="{83FE3FE3-7886-BC43-B7E9-DA589B3E13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50">
                <a:extLst>
                  <a:ext uri="{FF2B5EF4-FFF2-40B4-BE49-F238E27FC236}">
                    <a16:creationId xmlns:a16="http://schemas.microsoft.com/office/drawing/2014/main" id="{E618977A-DBEC-594A-8580-8F9AECCC11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51">
                <a:extLst>
                  <a:ext uri="{FF2B5EF4-FFF2-40B4-BE49-F238E27FC236}">
                    <a16:creationId xmlns:a16="http://schemas.microsoft.com/office/drawing/2014/main" id="{FD976F1A-42D5-E64F-BD6C-06908DD53C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52">
                <a:extLst>
                  <a:ext uri="{FF2B5EF4-FFF2-40B4-BE49-F238E27FC236}">
                    <a16:creationId xmlns:a16="http://schemas.microsoft.com/office/drawing/2014/main" id="{03EB2932-0DCA-3A4B-A65D-CC4D89814F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53">
              <a:extLst>
                <a:ext uri="{FF2B5EF4-FFF2-40B4-BE49-F238E27FC236}">
                  <a16:creationId xmlns:a16="http://schemas.microsoft.com/office/drawing/2014/main" id="{A5649E5A-5F15-914A-A8CA-AB33C2CB52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50" name="Rectangle 54">
                <a:extLst>
                  <a:ext uri="{FF2B5EF4-FFF2-40B4-BE49-F238E27FC236}">
                    <a16:creationId xmlns:a16="http://schemas.microsoft.com/office/drawing/2014/main" id="{72A1B707-641B-BF4D-8664-0C48C26CC0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5">
                <a:extLst>
                  <a:ext uri="{FF2B5EF4-FFF2-40B4-BE49-F238E27FC236}">
                    <a16:creationId xmlns:a16="http://schemas.microsoft.com/office/drawing/2014/main" id="{FF8A8A92-54E5-0347-A974-C7FE637556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56">
                <a:extLst>
                  <a:ext uri="{FF2B5EF4-FFF2-40B4-BE49-F238E27FC236}">
                    <a16:creationId xmlns:a16="http://schemas.microsoft.com/office/drawing/2014/main" id="{15CA81D9-72B7-BB4F-A99C-BD6A58435C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7">
                <a:extLst>
                  <a:ext uri="{FF2B5EF4-FFF2-40B4-BE49-F238E27FC236}">
                    <a16:creationId xmlns:a16="http://schemas.microsoft.com/office/drawing/2014/main" id="{B9E74982-404B-344F-B919-2CBFE33C35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58">
              <a:extLst>
                <a:ext uri="{FF2B5EF4-FFF2-40B4-BE49-F238E27FC236}">
                  <a16:creationId xmlns:a16="http://schemas.microsoft.com/office/drawing/2014/main" id="{5B57D6E0-D696-A34B-B71C-E6E6867814C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6" name="Rectangle 59">
                <a:extLst>
                  <a:ext uri="{FF2B5EF4-FFF2-40B4-BE49-F238E27FC236}">
                    <a16:creationId xmlns:a16="http://schemas.microsoft.com/office/drawing/2014/main" id="{C3598B2A-52EF-1644-8E8C-0CFCFD797F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60">
                <a:extLst>
                  <a:ext uri="{FF2B5EF4-FFF2-40B4-BE49-F238E27FC236}">
                    <a16:creationId xmlns:a16="http://schemas.microsoft.com/office/drawing/2014/main" id="{D0F0F2FA-F49D-E847-A121-5738CFC3AC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61">
                <a:extLst>
                  <a:ext uri="{FF2B5EF4-FFF2-40B4-BE49-F238E27FC236}">
                    <a16:creationId xmlns:a16="http://schemas.microsoft.com/office/drawing/2014/main" id="{34F7EC08-7915-124B-85B7-8610F4FE00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62">
                <a:extLst>
                  <a:ext uri="{FF2B5EF4-FFF2-40B4-BE49-F238E27FC236}">
                    <a16:creationId xmlns:a16="http://schemas.microsoft.com/office/drawing/2014/main" id="{CBF28FF4-D780-264E-A96E-999F90B977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63">
              <a:extLst>
                <a:ext uri="{FF2B5EF4-FFF2-40B4-BE49-F238E27FC236}">
                  <a16:creationId xmlns:a16="http://schemas.microsoft.com/office/drawing/2014/main" id="{91151042-4ACA-7342-9339-1B21CA77E32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42" name="Rectangle 64">
                <a:extLst>
                  <a:ext uri="{FF2B5EF4-FFF2-40B4-BE49-F238E27FC236}">
                    <a16:creationId xmlns:a16="http://schemas.microsoft.com/office/drawing/2014/main" id="{9E4FBBCD-F8E4-A649-981E-D46343ADCB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5">
                <a:extLst>
                  <a:ext uri="{FF2B5EF4-FFF2-40B4-BE49-F238E27FC236}">
                    <a16:creationId xmlns:a16="http://schemas.microsoft.com/office/drawing/2014/main" id="{03B778E3-4E84-DA4D-8FBE-A3CF4464E9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66">
                <a:extLst>
                  <a:ext uri="{FF2B5EF4-FFF2-40B4-BE49-F238E27FC236}">
                    <a16:creationId xmlns:a16="http://schemas.microsoft.com/office/drawing/2014/main" id="{A739A690-256C-6B45-8F06-D782A2D46D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7">
                <a:extLst>
                  <a:ext uri="{FF2B5EF4-FFF2-40B4-BE49-F238E27FC236}">
                    <a16:creationId xmlns:a16="http://schemas.microsoft.com/office/drawing/2014/main" id="{A62FB270-DA45-CC43-B966-E5B4B93ABD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7" name="Group 68">
              <a:extLst>
                <a:ext uri="{FF2B5EF4-FFF2-40B4-BE49-F238E27FC236}">
                  <a16:creationId xmlns:a16="http://schemas.microsoft.com/office/drawing/2014/main" id="{319919FB-1BAF-FA49-B450-7D04E481157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8" name="Rectangle 69">
                <a:extLst>
                  <a:ext uri="{FF2B5EF4-FFF2-40B4-BE49-F238E27FC236}">
                    <a16:creationId xmlns:a16="http://schemas.microsoft.com/office/drawing/2014/main" id="{557E3CC4-6914-A046-8E50-285DE0199E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70">
                <a:extLst>
                  <a:ext uri="{FF2B5EF4-FFF2-40B4-BE49-F238E27FC236}">
                    <a16:creationId xmlns:a16="http://schemas.microsoft.com/office/drawing/2014/main" id="{9C9D87B6-8409-3E4C-A39A-27FCC1916B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71">
                <a:extLst>
                  <a:ext uri="{FF2B5EF4-FFF2-40B4-BE49-F238E27FC236}">
                    <a16:creationId xmlns:a16="http://schemas.microsoft.com/office/drawing/2014/main" id="{8E44D8DF-6579-7F40-A242-DA920ED379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72">
                <a:extLst>
                  <a:ext uri="{FF2B5EF4-FFF2-40B4-BE49-F238E27FC236}">
                    <a16:creationId xmlns:a16="http://schemas.microsoft.com/office/drawing/2014/main" id="{CD513B5C-7113-F14D-99D9-C73E95E461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8" name="Group 73">
              <a:extLst>
                <a:ext uri="{FF2B5EF4-FFF2-40B4-BE49-F238E27FC236}">
                  <a16:creationId xmlns:a16="http://schemas.microsoft.com/office/drawing/2014/main" id="{D6A7D29E-C46B-0747-86B2-75419D55319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4" name="Rectangle 74">
                <a:extLst>
                  <a:ext uri="{FF2B5EF4-FFF2-40B4-BE49-F238E27FC236}">
                    <a16:creationId xmlns:a16="http://schemas.microsoft.com/office/drawing/2014/main" id="{4F04C9DB-93AE-614C-8876-96E3637C17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5">
                <a:extLst>
                  <a:ext uri="{FF2B5EF4-FFF2-40B4-BE49-F238E27FC236}">
                    <a16:creationId xmlns:a16="http://schemas.microsoft.com/office/drawing/2014/main" id="{C5554F3B-E2F0-2945-A366-E7AD36F462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76">
                <a:extLst>
                  <a:ext uri="{FF2B5EF4-FFF2-40B4-BE49-F238E27FC236}">
                    <a16:creationId xmlns:a16="http://schemas.microsoft.com/office/drawing/2014/main" id="{78782E55-DCC7-CE44-991D-BF17096DDD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7">
                <a:extLst>
                  <a:ext uri="{FF2B5EF4-FFF2-40B4-BE49-F238E27FC236}">
                    <a16:creationId xmlns:a16="http://schemas.microsoft.com/office/drawing/2014/main" id="{BD72408E-6A44-9448-B58A-ED029093DF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9" name="Group 78">
              <a:extLst>
                <a:ext uri="{FF2B5EF4-FFF2-40B4-BE49-F238E27FC236}">
                  <a16:creationId xmlns:a16="http://schemas.microsoft.com/office/drawing/2014/main" id="{8ED4F9E5-4BBE-B548-9115-7B8E22D2A23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30" name="Rectangle 79">
                <a:extLst>
                  <a:ext uri="{FF2B5EF4-FFF2-40B4-BE49-F238E27FC236}">
                    <a16:creationId xmlns:a16="http://schemas.microsoft.com/office/drawing/2014/main" id="{3B8A6581-131D-824E-8913-DB991DC530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80">
                <a:extLst>
                  <a:ext uri="{FF2B5EF4-FFF2-40B4-BE49-F238E27FC236}">
                    <a16:creationId xmlns:a16="http://schemas.microsoft.com/office/drawing/2014/main" id="{F8A4D103-CAB9-A240-B9CA-A489B8D46C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81">
                <a:extLst>
                  <a:ext uri="{FF2B5EF4-FFF2-40B4-BE49-F238E27FC236}">
                    <a16:creationId xmlns:a16="http://schemas.microsoft.com/office/drawing/2014/main" id="{041501D7-F06A-BF49-A8E5-02731A9948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82">
                <a:extLst>
                  <a:ext uri="{FF2B5EF4-FFF2-40B4-BE49-F238E27FC236}">
                    <a16:creationId xmlns:a16="http://schemas.microsoft.com/office/drawing/2014/main" id="{F99404D7-4332-9643-B495-D6154C54F2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82" name="Rectangle 83">
            <a:extLst>
              <a:ext uri="{FF2B5EF4-FFF2-40B4-BE49-F238E27FC236}">
                <a16:creationId xmlns:a16="http://schemas.microsoft.com/office/drawing/2014/main" id="{43ABAB17-CA5F-A74E-BB2E-090DBF5B85B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3" name="Rectangle 84">
            <a:extLst>
              <a:ext uri="{FF2B5EF4-FFF2-40B4-BE49-F238E27FC236}">
                <a16:creationId xmlns:a16="http://schemas.microsoft.com/office/drawing/2014/main" id="{349F19F3-23A8-3242-9192-BA7445FD94D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4" name="TextBox 2">
            <a:extLst>
              <a:ext uri="{FF2B5EF4-FFF2-40B4-BE49-F238E27FC236}">
                <a16:creationId xmlns:a16="http://schemas.microsoft.com/office/drawing/2014/main" id="{B952CFF2-CD76-E646-B5C0-160ACDA764BB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5" name="图片 84">
            <a:extLst>
              <a:ext uri="{FF2B5EF4-FFF2-40B4-BE49-F238E27FC236}">
                <a16:creationId xmlns:a16="http://schemas.microsoft.com/office/drawing/2014/main" id="{A6C0346B-14CF-D843-B655-A3D9F02332A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</p:spTree>
    <p:extLst>
      <p:ext uri="{BB962C8B-B14F-4D97-AF65-F5344CB8AC3E}">
        <p14:creationId xmlns:p14="http://schemas.microsoft.com/office/powerpoint/2010/main" val="2848406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ctr" defTabSz="1187798" rtl="0" eaLnBrk="1" latinLnBrk="0" hangingPunct="1">
        <a:lnSpc>
          <a:spcPct val="90000"/>
        </a:lnSpc>
        <a:spcBef>
          <a:spcPct val="0"/>
        </a:spcBef>
        <a:buNone/>
        <a:defRPr sz="6600" b="0" kern="1200">
          <a:solidFill>
            <a:srgbClr val="1D1D1A"/>
          </a:solidFill>
          <a:latin typeface="Futura Medium" panose="020B0602020204020303" pitchFamily="34" charset="-79"/>
          <a:ea typeface="Microsoft YaHei" panose="020B0503020204020204" pitchFamily="34" charset="-122"/>
          <a:cs typeface="Futura Medium" panose="020B0602020204020303" pitchFamily="34" charset="-79"/>
        </a:defRPr>
      </a:lvl1pPr>
    </p:titleStyle>
    <p:bodyStyle>
      <a:lvl1pPr marL="0" indent="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None/>
        <a:defRPr sz="1819" kern="1200">
          <a:solidFill>
            <a:srgbClr val="FFFFFF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593900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fibermall.com/blog/nvidia-b100-b200-gh200-nvl72-superpod.htm" TargetMode="Externa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FE531F7D-1E6A-AD02-A3BE-BC110DEED04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64" b="39"/>
          <a:stretch/>
        </p:blipFill>
        <p:spPr>
          <a:xfrm>
            <a:off x="-1" y="0"/>
            <a:ext cx="12196763" cy="7043351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D9AF9D07-1819-0D4C-806D-91F452DC89CF}"/>
              </a:ext>
            </a:extLst>
          </p:cNvPr>
          <p:cNvSpPr/>
          <p:nvPr/>
        </p:nvSpPr>
        <p:spPr>
          <a:xfrm>
            <a:off x="0" y="1014787"/>
            <a:ext cx="12196763" cy="4440082"/>
          </a:xfrm>
          <a:prstGeom prst="rect">
            <a:avLst/>
          </a:prstGeom>
          <a:solidFill>
            <a:srgbClr val="1D1D1A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34B4C8F5-C78D-B149-9A25-9FB545F187F9}"/>
              </a:ext>
            </a:extLst>
          </p:cNvPr>
          <p:cNvSpPr txBox="1">
            <a:spLocks/>
          </p:cNvSpPr>
          <p:nvPr/>
        </p:nvSpPr>
        <p:spPr>
          <a:xfrm>
            <a:off x="6927246" y="30612"/>
            <a:ext cx="5269517" cy="9535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5pPr>
            <a:lvl6pPr marL="609402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6pPr>
            <a:lvl7pPr marL="1218804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7pPr>
            <a:lvl8pPr marL="1828206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8pPr>
            <a:lvl9pPr marL="2437608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9pPr>
          </a:lstStyle>
          <a:p>
            <a:pPr algn="ctr"/>
            <a:r>
              <a:rPr lang="zh-CN" altLang="en-US" sz="4000" kern="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</a:rPr>
              <a:t>大模型系列 </a:t>
            </a:r>
            <a:r>
              <a:rPr lang="en-US" altLang="zh-CN" sz="4000" kern="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</a:rPr>
              <a:t>–</a:t>
            </a:r>
            <a:r>
              <a:rPr lang="zh-CN" altLang="en-US" sz="4000" kern="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</a:rPr>
              <a:t> </a:t>
            </a:r>
            <a:r>
              <a:rPr lang="en-US" altLang="zh-CN" sz="4000" kern="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</a:rPr>
              <a:t>AI </a:t>
            </a:r>
            <a:r>
              <a:rPr lang="zh-CN" altLang="en-US" sz="4000" kern="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</a:rPr>
              <a:t>集群</a:t>
            </a:r>
            <a:endParaRPr lang="zh-CN" altLang="en-US" sz="6600" kern="0" dirty="0">
              <a:solidFill>
                <a:schemeClr val="tx2"/>
              </a:solidFill>
              <a:latin typeface="Gill Sans MT" panose="020B0502020104020203" pitchFamily="34" charset="0"/>
              <a:ea typeface="+mj-ea"/>
            </a:endParaRPr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74A9CB9F-4DA1-7140-97D3-DE0194B7B103}"/>
              </a:ext>
            </a:extLst>
          </p:cNvPr>
          <p:cNvSpPr txBox="1">
            <a:spLocks/>
          </p:cNvSpPr>
          <p:nvPr/>
        </p:nvSpPr>
        <p:spPr>
          <a:xfrm>
            <a:off x="1231368" y="1756574"/>
            <a:ext cx="9734024" cy="2956508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5pPr>
            <a:lvl6pPr marL="609402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6pPr>
            <a:lvl7pPr marL="1218804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7pPr>
            <a:lvl8pPr marL="1828206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8pPr>
            <a:lvl9pPr marL="2437608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9pPr>
          </a:lstStyle>
          <a:p>
            <a:pPr algn="ctr"/>
            <a:r>
              <a:rPr lang="en-US" altLang="zh-CN" sz="9600" kern="0" dirty="0">
                <a:solidFill>
                  <a:schemeClr val="tx2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</a:rPr>
              <a:t>NV Blackwell</a:t>
            </a:r>
            <a:r>
              <a:rPr lang="zh-CN" altLang="en-US" sz="9600" kern="0" dirty="0">
                <a:solidFill>
                  <a:schemeClr val="tx2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</a:rPr>
              <a:t> </a:t>
            </a:r>
            <a:endParaRPr lang="en-US" altLang="zh-CN" sz="9600" kern="0" dirty="0">
              <a:solidFill>
                <a:schemeClr val="tx2"/>
              </a:solidFill>
              <a:latin typeface="Futura Medium" panose="020B0602020204020303" pitchFamily="34" charset="-79"/>
              <a:ea typeface="+mj-ea"/>
              <a:cs typeface="Futura Medium" panose="020B0602020204020303" pitchFamily="34" charset="-79"/>
            </a:endParaRPr>
          </a:p>
          <a:p>
            <a:pPr algn="ctr"/>
            <a:r>
              <a:rPr lang="zh-CN" altLang="en-US" sz="9600" kern="0" dirty="0">
                <a:solidFill>
                  <a:schemeClr val="tx2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</a:rPr>
              <a:t>产品演进分析</a:t>
            </a:r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0707447-0FCC-074B-826A-17D5170569B3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840077" y="5612576"/>
            <a:ext cx="2624138" cy="979488"/>
          </a:xfrm>
          <a:prstGeom prst="rect">
            <a:avLst/>
          </a:prstGeom>
          <a:noFill/>
        </p:spPr>
        <p:txBody>
          <a:bodyPr anchor="ctr"/>
          <a:lstStyle/>
          <a:p>
            <a:pPr algn="ctr"/>
            <a:r>
              <a:rPr lang="en-US" altLang="zh-CN" sz="6600" dirty="0">
                <a:solidFill>
                  <a:schemeClr val="tx2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rPr>
              <a:t>ZOMI</a:t>
            </a:r>
            <a:endParaRPr lang="zh-CN" altLang="en-US" sz="6600" dirty="0">
              <a:solidFill>
                <a:schemeClr val="tx2"/>
              </a:solidFill>
              <a:latin typeface="ACGN-MiaoGB-Flash" panose="02020300000000000000" pitchFamily="18" charset="-122"/>
              <a:ea typeface="ACGN-MiaoGB-Flash" panose="02020300000000000000" pitchFamily="18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A28B713-1474-034E-87C1-E100526817E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78447" y="5709326"/>
            <a:ext cx="895099" cy="895099"/>
          </a:xfrm>
          <a:prstGeom prst="ellipse">
            <a:avLst/>
          </a:prstGeom>
          <a:ln w="19050" cap="rnd">
            <a:solidFill>
              <a:srgbClr val="FFFFFF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746352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8DDBE907-0411-D548-662F-22539E574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 </a:t>
            </a:r>
            <a:r>
              <a:rPr lang="en-US" altLang="zh-CN" dirty="0"/>
              <a:t>GPU</a:t>
            </a:r>
            <a:r>
              <a:rPr lang="zh-CN" altLang="en-US" dirty="0"/>
              <a:t> 产品介绍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3B56E8AB-750D-6291-26CD-EBBAF160D5C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" altLang="zh-CN" dirty="0"/>
              <a:t>H200 -&gt; B200 FP16 </a:t>
            </a:r>
            <a:r>
              <a:rPr lang="zh-CN" altLang="en-US" dirty="0"/>
              <a:t>算力增加 </a:t>
            </a:r>
            <a:r>
              <a:rPr lang="en-US" altLang="zh-CN" dirty="0"/>
              <a:t>2 </a:t>
            </a:r>
            <a:r>
              <a:rPr lang="zh-CN" altLang="en-US" dirty="0"/>
              <a:t>倍多，功耗只从 </a:t>
            </a:r>
            <a:r>
              <a:rPr lang="en-US" altLang="zh-CN" dirty="0"/>
              <a:t>700</a:t>
            </a:r>
            <a:r>
              <a:rPr lang="en" altLang="zh-CN" dirty="0"/>
              <a:t>w </a:t>
            </a:r>
            <a:r>
              <a:rPr lang="zh-CN" altLang="en-US" dirty="0"/>
              <a:t>增加到 </a:t>
            </a:r>
            <a:r>
              <a:rPr lang="en-US" altLang="zh-CN" dirty="0"/>
              <a:t>1000</a:t>
            </a:r>
            <a:r>
              <a:rPr lang="en" altLang="zh-CN" dirty="0"/>
              <a:t>w</a:t>
            </a:r>
            <a:endParaRPr lang="zh-CN" altLang="en" dirty="0"/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D31CF18A-F02B-CEB4-4398-8138B645AB07}"/>
              </a:ext>
            </a:extLst>
          </p:cNvPr>
          <p:cNvGraphicFramePr>
            <a:graphicFrameLocks noGrp="1"/>
          </p:cNvGraphicFramePr>
          <p:nvPr/>
        </p:nvGraphicFramePr>
        <p:xfrm>
          <a:off x="359599" y="2116476"/>
          <a:ext cx="11227509" cy="418311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47501">
                  <a:extLst>
                    <a:ext uri="{9D8B030D-6E8A-4147-A177-3AD203B41FA5}">
                      <a16:colId xmlns:a16="http://schemas.microsoft.com/office/drawing/2014/main" val="2592836588"/>
                    </a:ext>
                  </a:extLst>
                </a:gridCol>
                <a:gridCol w="1247501">
                  <a:extLst>
                    <a:ext uri="{9D8B030D-6E8A-4147-A177-3AD203B41FA5}">
                      <a16:colId xmlns:a16="http://schemas.microsoft.com/office/drawing/2014/main" val="3815546655"/>
                    </a:ext>
                  </a:extLst>
                </a:gridCol>
                <a:gridCol w="1247501">
                  <a:extLst>
                    <a:ext uri="{9D8B030D-6E8A-4147-A177-3AD203B41FA5}">
                      <a16:colId xmlns:a16="http://schemas.microsoft.com/office/drawing/2014/main" val="406360008"/>
                    </a:ext>
                  </a:extLst>
                </a:gridCol>
                <a:gridCol w="1247501">
                  <a:extLst>
                    <a:ext uri="{9D8B030D-6E8A-4147-A177-3AD203B41FA5}">
                      <a16:colId xmlns:a16="http://schemas.microsoft.com/office/drawing/2014/main" val="352634218"/>
                    </a:ext>
                  </a:extLst>
                </a:gridCol>
                <a:gridCol w="1247501">
                  <a:extLst>
                    <a:ext uri="{9D8B030D-6E8A-4147-A177-3AD203B41FA5}">
                      <a16:colId xmlns:a16="http://schemas.microsoft.com/office/drawing/2014/main" val="4222819382"/>
                    </a:ext>
                  </a:extLst>
                </a:gridCol>
                <a:gridCol w="1247501">
                  <a:extLst>
                    <a:ext uri="{9D8B030D-6E8A-4147-A177-3AD203B41FA5}">
                      <a16:colId xmlns:a16="http://schemas.microsoft.com/office/drawing/2014/main" val="4261536517"/>
                    </a:ext>
                  </a:extLst>
                </a:gridCol>
                <a:gridCol w="1247501">
                  <a:extLst>
                    <a:ext uri="{9D8B030D-6E8A-4147-A177-3AD203B41FA5}">
                      <a16:colId xmlns:a16="http://schemas.microsoft.com/office/drawing/2014/main" val="3946408147"/>
                    </a:ext>
                  </a:extLst>
                </a:gridCol>
                <a:gridCol w="1247501">
                  <a:extLst>
                    <a:ext uri="{9D8B030D-6E8A-4147-A177-3AD203B41FA5}">
                      <a16:colId xmlns:a16="http://schemas.microsoft.com/office/drawing/2014/main" val="3745941343"/>
                    </a:ext>
                  </a:extLst>
                </a:gridCol>
                <a:gridCol w="1247501">
                  <a:extLst>
                    <a:ext uri="{9D8B030D-6E8A-4147-A177-3AD203B41FA5}">
                      <a16:colId xmlns:a16="http://schemas.microsoft.com/office/drawing/2014/main" val="857222242"/>
                    </a:ext>
                  </a:extLst>
                </a:gridCol>
              </a:tblGrid>
              <a:tr h="330246">
                <a:tc>
                  <a:txBody>
                    <a:bodyPr/>
                    <a:lstStyle/>
                    <a:p>
                      <a:r>
                        <a:rPr lang="zh-CN" altLang="en-US" sz="1200" b="1" dirty="0"/>
                        <a:t>产品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/>
                        <a:t>A100</a:t>
                      </a:r>
                      <a:endParaRPr lang="zh-CN" altLang="en-US" sz="1200" b="1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/>
                        <a:t>H100</a:t>
                      </a:r>
                      <a:endParaRPr lang="zh-CN" altLang="en-US" sz="1200" b="1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/>
                        <a:t>H200</a:t>
                      </a:r>
                      <a:endParaRPr lang="zh-CN" altLang="en-US" sz="1200" b="1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/>
                        <a:t>GH200</a:t>
                      </a:r>
                      <a:endParaRPr lang="zh-CN" altLang="en-US" sz="1200" b="1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/>
                        <a:t>B100</a:t>
                      </a:r>
                      <a:endParaRPr lang="zh-CN" altLang="en-US" sz="1200" b="1" dirty="0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/>
                        <a:t>B200</a:t>
                      </a:r>
                      <a:endParaRPr lang="zh-CN" altLang="en-US" sz="1200" b="1" dirty="0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/>
                        <a:t>Full</a:t>
                      </a:r>
                      <a:r>
                        <a:rPr lang="zh-CN" altLang="en-US" sz="1200" b="1" dirty="0"/>
                        <a:t> </a:t>
                      </a:r>
                      <a:r>
                        <a:rPr lang="en-US" altLang="zh-CN" sz="1200" b="1" dirty="0"/>
                        <a:t>B200</a:t>
                      </a:r>
                      <a:endParaRPr lang="zh-CN" altLang="en-US" sz="1200" b="1" dirty="0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/>
                        <a:t>GB200</a:t>
                      </a:r>
                      <a:endParaRPr lang="zh-CN" altLang="en-US" sz="1200" b="1" dirty="0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9776821"/>
                  </a:ext>
                </a:extLst>
              </a:tr>
              <a:tr h="330246">
                <a:tc>
                  <a:txBody>
                    <a:bodyPr/>
                    <a:lstStyle/>
                    <a:p>
                      <a:r>
                        <a:rPr lang="zh-CN" altLang="en-US" sz="1200" b="1" dirty="0"/>
                        <a:t>架构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/>
                        <a:t>Ampere</a:t>
                      </a:r>
                      <a:endParaRPr lang="zh-CN" altLang="en-US" sz="1200" b="1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zh-CN" sz="1200" b="1" dirty="0"/>
                        <a:t>Hopper</a:t>
                      </a:r>
                      <a:endParaRPr lang="zh-CN" altLang="en-US" sz="1200" b="1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 anchor="ctr"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zh-CN" sz="1200" b="1" dirty="0"/>
                        <a:t>Blackwell</a:t>
                      </a:r>
                      <a:endParaRPr lang="zh-CN" altLang="en-US" sz="1200" b="1" dirty="0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57573249"/>
                  </a:ext>
                </a:extLst>
              </a:tr>
              <a:tr h="330246">
                <a:tc>
                  <a:txBody>
                    <a:bodyPr/>
                    <a:lstStyle/>
                    <a:p>
                      <a:r>
                        <a:rPr lang="en-US" altLang="zh-CN" sz="1200" b="1" dirty="0"/>
                        <a:t>HBM</a:t>
                      </a:r>
                      <a:r>
                        <a:rPr lang="zh-CN" altLang="en-US" sz="1200" b="1" dirty="0"/>
                        <a:t> 大小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80GB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80GB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141GB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96GB/141GB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180GB/192GB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180GB/192GB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192GB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384GB</a:t>
                      </a:r>
                      <a:endParaRPr lang="zh-CN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99242750"/>
                  </a:ext>
                </a:extLst>
              </a:tr>
              <a:tr h="330246">
                <a:tc>
                  <a:txBody>
                    <a:bodyPr/>
                    <a:lstStyle/>
                    <a:p>
                      <a:r>
                        <a:rPr lang="en-US" altLang="zh-CN" sz="1200" b="1" dirty="0"/>
                        <a:t>HBM </a:t>
                      </a:r>
                      <a:r>
                        <a:rPr lang="zh-CN" altLang="en-US" sz="1200" b="1" dirty="0"/>
                        <a:t>带宽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2TB/s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3.35TB/s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4.8TB/s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4TB/s</a:t>
                      </a:r>
                      <a:r>
                        <a:rPr lang="zh-CN" altLang="en-US" sz="1200" dirty="0"/>
                        <a:t> </a:t>
                      </a:r>
                      <a:r>
                        <a:rPr lang="en-US" altLang="zh-CN" sz="1200" dirty="0"/>
                        <a:t>4.9TB/s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8TB/s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8TB/s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8TB/s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16TB/s</a:t>
                      </a:r>
                      <a:endParaRPr lang="zh-CN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52946499"/>
                  </a:ext>
                </a:extLst>
              </a:tr>
              <a:tr h="330246">
                <a:tc>
                  <a:txBody>
                    <a:bodyPr/>
                    <a:lstStyle/>
                    <a:p>
                      <a:r>
                        <a:rPr lang="en-US" altLang="zh-CN" sz="1200" b="1" dirty="0"/>
                        <a:t>FP16</a:t>
                      </a:r>
                      <a:r>
                        <a:rPr lang="zh-CN" altLang="en-US" sz="1200" b="1" dirty="0"/>
                        <a:t> </a:t>
                      </a:r>
                      <a:r>
                        <a:rPr lang="en-US" altLang="zh-CN" sz="1200" b="1" dirty="0"/>
                        <a:t>(FLOPS)</a:t>
                      </a:r>
                      <a:endParaRPr lang="zh-CN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312T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1P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1P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1P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1.75P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2.25P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2.5P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5P</a:t>
                      </a:r>
                      <a:endParaRPr lang="zh-CN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4050419"/>
                  </a:ext>
                </a:extLst>
              </a:tr>
              <a:tr h="330246">
                <a:tc>
                  <a:txBody>
                    <a:bodyPr/>
                    <a:lstStyle/>
                    <a:p>
                      <a:r>
                        <a:rPr lang="en-US" altLang="zh-CN" sz="1200" b="1" dirty="0"/>
                        <a:t>INT8</a:t>
                      </a:r>
                      <a:r>
                        <a:rPr lang="zh-CN" altLang="en-US" sz="1200" b="1" dirty="0"/>
                        <a:t> </a:t>
                      </a:r>
                      <a:r>
                        <a:rPr lang="en-US" altLang="zh-CN" sz="1200" b="1" dirty="0"/>
                        <a:t>(OPS)</a:t>
                      </a:r>
                      <a:endParaRPr lang="zh-CN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624T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2P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2P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2P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3.5P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4.5P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5P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10P</a:t>
                      </a:r>
                      <a:endParaRPr lang="zh-CN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53886213"/>
                  </a:ext>
                </a:extLst>
              </a:tr>
              <a:tr h="330246">
                <a:tc>
                  <a:txBody>
                    <a:bodyPr/>
                    <a:lstStyle/>
                    <a:p>
                      <a:r>
                        <a:rPr lang="en-US" altLang="zh-CN" sz="1200" b="1" dirty="0"/>
                        <a:t>FP8</a:t>
                      </a:r>
                      <a:r>
                        <a:rPr lang="zh-CN" altLang="en-US" sz="1200" b="1" dirty="0"/>
                        <a:t> </a:t>
                      </a:r>
                      <a:r>
                        <a:rPr lang="en-US" altLang="zh-CN" sz="1200" b="1" dirty="0"/>
                        <a:t>(FLOPS)</a:t>
                      </a:r>
                      <a:endParaRPr lang="zh-CN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N</a:t>
                      </a:r>
                      <a:endParaRPr lang="zh-CN" altLang="en-US" sz="1200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2P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2P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2P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3.5P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4.5P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5P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10P</a:t>
                      </a:r>
                      <a:endParaRPr lang="zh-CN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7964262"/>
                  </a:ext>
                </a:extLst>
              </a:tr>
              <a:tr h="330246">
                <a:tc>
                  <a:txBody>
                    <a:bodyPr/>
                    <a:lstStyle/>
                    <a:p>
                      <a:r>
                        <a:rPr lang="en-US" altLang="zh-CN" sz="1200" b="1" dirty="0"/>
                        <a:t>FP6</a:t>
                      </a:r>
                      <a:r>
                        <a:rPr lang="zh-CN" altLang="en-US" sz="1200" b="1" dirty="0"/>
                        <a:t> </a:t>
                      </a:r>
                      <a:r>
                        <a:rPr lang="en-US" altLang="zh-CN" sz="1200" b="1" dirty="0"/>
                        <a:t>(FLOPS)</a:t>
                      </a:r>
                      <a:endParaRPr lang="zh-CN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N</a:t>
                      </a:r>
                      <a:endParaRPr lang="zh-CN" altLang="en-US" sz="1200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N</a:t>
                      </a:r>
                      <a:endParaRPr lang="zh-CN" altLang="en-US" sz="1200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N</a:t>
                      </a:r>
                      <a:endParaRPr lang="zh-CN" altLang="en-US" sz="1200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N</a:t>
                      </a:r>
                      <a:endParaRPr lang="zh-CN" altLang="en-US" sz="1200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3.5P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4.5P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5P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10P</a:t>
                      </a:r>
                      <a:endParaRPr lang="zh-CN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42708642"/>
                  </a:ext>
                </a:extLst>
              </a:tr>
              <a:tr h="330246">
                <a:tc>
                  <a:txBody>
                    <a:bodyPr/>
                    <a:lstStyle/>
                    <a:p>
                      <a:r>
                        <a:rPr lang="en-US" altLang="zh-CN" sz="1200" b="1" dirty="0"/>
                        <a:t>FP4</a:t>
                      </a:r>
                      <a:r>
                        <a:rPr lang="zh-CN" altLang="en-US" sz="1200" b="1" dirty="0"/>
                        <a:t> </a:t>
                      </a:r>
                      <a:r>
                        <a:rPr lang="en-US" altLang="zh-CN" sz="1200" b="1" dirty="0"/>
                        <a:t>(FLOPS)</a:t>
                      </a:r>
                      <a:endParaRPr lang="zh-CN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N</a:t>
                      </a:r>
                      <a:endParaRPr lang="zh-CN" altLang="en-US" sz="1200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N</a:t>
                      </a:r>
                      <a:endParaRPr lang="zh-CN" altLang="en-US" sz="1200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N</a:t>
                      </a:r>
                      <a:endParaRPr lang="zh-CN" altLang="en-US" sz="1200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N</a:t>
                      </a:r>
                      <a:endParaRPr lang="zh-CN" altLang="en-US" sz="1200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7P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9P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10P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20P</a:t>
                      </a:r>
                      <a:endParaRPr lang="zh-CN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31146131"/>
                  </a:ext>
                </a:extLst>
              </a:tr>
              <a:tr h="330246">
                <a:tc>
                  <a:txBody>
                    <a:bodyPr/>
                    <a:lstStyle/>
                    <a:p>
                      <a:r>
                        <a:rPr lang="en-US" altLang="zh-CN" sz="1200" b="1" dirty="0"/>
                        <a:t>NVLink</a:t>
                      </a:r>
                      <a:r>
                        <a:rPr lang="zh-CN" altLang="en-US" sz="1200" b="1" dirty="0"/>
                        <a:t> 带宽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600GB/s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900GB/s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900GB/s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900GB/s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1.8TB/s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1.8TB/s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1.8TB/s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3.6TB/s</a:t>
                      </a:r>
                      <a:endParaRPr lang="zh-CN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78173319"/>
                  </a:ext>
                </a:extLst>
              </a:tr>
              <a:tr h="330246">
                <a:tc>
                  <a:txBody>
                    <a:bodyPr/>
                    <a:lstStyle/>
                    <a:p>
                      <a:r>
                        <a:rPr lang="en-US" altLang="zh-CN" sz="1200" b="1" dirty="0"/>
                        <a:t>Powers</a:t>
                      </a:r>
                      <a:endParaRPr lang="zh-CN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400w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700w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700w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1000w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700w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1000w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1200w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2700w</a:t>
                      </a:r>
                      <a:endParaRPr lang="zh-CN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07819025"/>
                  </a:ext>
                </a:extLst>
              </a:tr>
              <a:tr h="550409">
                <a:tc>
                  <a:txBody>
                    <a:bodyPr/>
                    <a:lstStyle/>
                    <a:p>
                      <a:r>
                        <a:rPr lang="en-US" altLang="zh-CN" sz="1200" b="1" dirty="0"/>
                        <a:t>Others</a:t>
                      </a:r>
                      <a:endParaRPr lang="zh-CN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1</a:t>
                      </a:r>
                      <a:r>
                        <a:rPr lang="zh-CN" altLang="en-US" sz="1200" dirty="0"/>
                        <a:t> </a:t>
                      </a:r>
                      <a:r>
                        <a:rPr lang="en-US" altLang="zh-CN" sz="1200" dirty="0"/>
                        <a:t>Die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1</a:t>
                      </a:r>
                      <a:r>
                        <a:rPr lang="zh-CN" altLang="en-US" sz="1200" dirty="0"/>
                        <a:t> </a:t>
                      </a:r>
                      <a:r>
                        <a:rPr lang="en-US" altLang="zh-CN" sz="1200" dirty="0"/>
                        <a:t>Die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1</a:t>
                      </a:r>
                      <a:r>
                        <a:rPr lang="zh-CN" altLang="en-US" sz="1200" dirty="0"/>
                        <a:t> </a:t>
                      </a:r>
                      <a:r>
                        <a:rPr lang="en-US" altLang="zh-CN" sz="1200" dirty="0"/>
                        <a:t>Die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1</a:t>
                      </a:r>
                      <a:r>
                        <a:rPr lang="zh-CN" altLang="en-US" sz="1200" dirty="0"/>
                        <a:t> </a:t>
                      </a:r>
                      <a:r>
                        <a:rPr lang="en-US" altLang="zh-CN" sz="1200" dirty="0"/>
                        <a:t>Grace</a:t>
                      </a:r>
                      <a:r>
                        <a:rPr lang="zh-CN" altLang="en-US" sz="1200" dirty="0"/>
                        <a:t> </a:t>
                      </a:r>
                      <a:r>
                        <a:rPr lang="en-US" altLang="zh-CN" sz="1200" dirty="0"/>
                        <a:t>CPU</a:t>
                      </a:r>
                      <a:r>
                        <a:rPr lang="zh-CN" altLang="en-US" sz="1200" dirty="0"/>
                        <a:t> </a:t>
                      </a:r>
                      <a:r>
                        <a:rPr lang="en-US" altLang="zh-CN" sz="1200" dirty="0"/>
                        <a:t>+</a:t>
                      </a:r>
                      <a:r>
                        <a:rPr lang="zh-CN" altLang="en-US" sz="1200" dirty="0"/>
                        <a:t> </a:t>
                      </a:r>
                      <a:r>
                        <a:rPr lang="en-US" altLang="zh-CN" sz="1200" dirty="0"/>
                        <a:t>1</a:t>
                      </a:r>
                      <a:r>
                        <a:rPr lang="zh-CN" altLang="en-US" sz="1200" dirty="0"/>
                        <a:t> </a:t>
                      </a:r>
                      <a:r>
                        <a:rPr lang="en-US" altLang="zh-CN" sz="1200" dirty="0"/>
                        <a:t>H200</a:t>
                      </a:r>
                      <a:r>
                        <a:rPr lang="zh-CN" altLang="en-US" sz="1200" dirty="0"/>
                        <a:t> </a:t>
                      </a:r>
                      <a:r>
                        <a:rPr lang="en-US" altLang="zh-CN" sz="1200" dirty="0"/>
                        <a:t>GPU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2</a:t>
                      </a:r>
                      <a:r>
                        <a:rPr lang="zh-CN" altLang="en-US" sz="1200" dirty="0"/>
                        <a:t> </a:t>
                      </a:r>
                      <a:r>
                        <a:rPr lang="en-US" altLang="zh-CN" sz="1200" dirty="0"/>
                        <a:t>Die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2</a:t>
                      </a:r>
                      <a:r>
                        <a:rPr lang="zh-CN" altLang="en-US" sz="1200" dirty="0"/>
                        <a:t> </a:t>
                      </a:r>
                      <a:r>
                        <a:rPr lang="en-US" altLang="zh-CN" sz="1200" dirty="0"/>
                        <a:t>Die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dirty="0"/>
                        <a:t>2</a:t>
                      </a:r>
                      <a:r>
                        <a:rPr lang="zh-CN" altLang="en-US" sz="1200" dirty="0"/>
                        <a:t> </a:t>
                      </a:r>
                      <a:r>
                        <a:rPr lang="en-US" altLang="zh-CN" sz="1200" dirty="0"/>
                        <a:t>Die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1</a:t>
                      </a:r>
                      <a:r>
                        <a:rPr lang="zh-CN" altLang="en-US" sz="1200" dirty="0"/>
                        <a:t> </a:t>
                      </a:r>
                      <a:r>
                        <a:rPr lang="en-US" altLang="zh-CN" sz="1200" dirty="0"/>
                        <a:t>Grace</a:t>
                      </a:r>
                      <a:r>
                        <a:rPr lang="zh-CN" altLang="en-US" sz="1200" dirty="0"/>
                        <a:t> </a:t>
                      </a:r>
                      <a:r>
                        <a:rPr lang="en-US" altLang="zh-CN" sz="1200" dirty="0"/>
                        <a:t>CPU</a:t>
                      </a:r>
                      <a:r>
                        <a:rPr lang="zh-CN" altLang="en-US" sz="1200" dirty="0"/>
                        <a:t> </a:t>
                      </a:r>
                      <a:r>
                        <a:rPr lang="en-US" altLang="zh-CN" sz="1200" dirty="0"/>
                        <a:t>+</a:t>
                      </a:r>
                      <a:r>
                        <a:rPr lang="zh-CN" altLang="en-US" sz="1200" dirty="0"/>
                        <a:t> </a:t>
                      </a:r>
                      <a:r>
                        <a:rPr lang="en-US" altLang="zh-CN" sz="1200" dirty="0"/>
                        <a:t>B200</a:t>
                      </a:r>
                      <a:r>
                        <a:rPr lang="zh-CN" altLang="en-US" sz="1200" dirty="0"/>
                        <a:t> </a:t>
                      </a:r>
                      <a:r>
                        <a:rPr lang="en-US" altLang="zh-CN" sz="1200" dirty="0"/>
                        <a:t>GPU</a:t>
                      </a:r>
                      <a:endParaRPr lang="zh-CN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448832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268464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8DDBE907-0411-D548-662F-22539E574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 </a:t>
            </a:r>
            <a:r>
              <a:rPr lang="en-US" altLang="zh-CN" dirty="0"/>
              <a:t>GPU</a:t>
            </a:r>
            <a:r>
              <a:rPr lang="zh-CN" altLang="en-US" dirty="0"/>
              <a:t> 产品介绍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3B56E8AB-750D-6291-26CD-EBBAF160D5C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" altLang="zh-CN" dirty="0"/>
              <a:t>B200 FP16 </a:t>
            </a:r>
            <a:r>
              <a:rPr lang="zh-CN" altLang="en-US" dirty="0"/>
              <a:t>算力是 </a:t>
            </a:r>
            <a:r>
              <a:rPr lang="en" altLang="zh-CN" dirty="0"/>
              <a:t>A100 </a:t>
            </a:r>
            <a:r>
              <a:rPr lang="zh-CN" altLang="en-US" dirty="0"/>
              <a:t>的 </a:t>
            </a:r>
            <a:r>
              <a:rPr lang="en-US" altLang="zh-CN" dirty="0"/>
              <a:t>7 </a:t>
            </a:r>
            <a:r>
              <a:rPr lang="zh-CN" altLang="en-US" dirty="0"/>
              <a:t>倍，而功耗是其 </a:t>
            </a:r>
            <a:r>
              <a:rPr lang="en-US" altLang="zh-CN" dirty="0"/>
              <a:t>2.5 </a:t>
            </a:r>
            <a:r>
              <a:rPr lang="zh-CN" altLang="en-US" dirty="0"/>
              <a:t>倍</a:t>
            </a:r>
            <a:endParaRPr lang="zh-CN" altLang="en" dirty="0"/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D31CF18A-F02B-CEB4-4398-8138B645AB07}"/>
              </a:ext>
            </a:extLst>
          </p:cNvPr>
          <p:cNvGraphicFramePr>
            <a:graphicFrameLocks noGrp="1"/>
          </p:cNvGraphicFramePr>
          <p:nvPr/>
        </p:nvGraphicFramePr>
        <p:xfrm>
          <a:off x="359599" y="2116476"/>
          <a:ext cx="11227509" cy="418311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47501">
                  <a:extLst>
                    <a:ext uri="{9D8B030D-6E8A-4147-A177-3AD203B41FA5}">
                      <a16:colId xmlns:a16="http://schemas.microsoft.com/office/drawing/2014/main" val="2592836588"/>
                    </a:ext>
                  </a:extLst>
                </a:gridCol>
                <a:gridCol w="1247501">
                  <a:extLst>
                    <a:ext uri="{9D8B030D-6E8A-4147-A177-3AD203B41FA5}">
                      <a16:colId xmlns:a16="http://schemas.microsoft.com/office/drawing/2014/main" val="3815546655"/>
                    </a:ext>
                  </a:extLst>
                </a:gridCol>
                <a:gridCol w="1247501">
                  <a:extLst>
                    <a:ext uri="{9D8B030D-6E8A-4147-A177-3AD203B41FA5}">
                      <a16:colId xmlns:a16="http://schemas.microsoft.com/office/drawing/2014/main" val="406360008"/>
                    </a:ext>
                  </a:extLst>
                </a:gridCol>
                <a:gridCol w="1247501">
                  <a:extLst>
                    <a:ext uri="{9D8B030D-6E8A-4147-A177-3AD203B41FA5}">
                      <a16:colId xmlns:a16="http://schemas.microsoft.com/office/drawing/2014/main" val="352634218"/>
                    </a:ext>
                  </a:extLst>
                </a:gridCol>
                <a:gridCol w="1247501">
                  <a:extLst>
                    <a:ext uri="{9D8B030D-6E8A-4147-A177-3AD203B41FA5}">
                      <a16:colId xmlns:a16="http://schemas.microsoft.com/office/drawing/2014/main" val="4222819382"/>
                    </a:ext>
                  </a:extLst>
                </a:gridCol>
                <a:gridCol w="1247501">
                  <a:extLst>
                    <a:ext uri="{9D8B030D-6E8A-4147-A177-3AD203B41FA5}">
                      <a16:colId xmlns:a16="http://schemas.microsoft.com/office/drawing/2014/main" val="4261536517"/>
                    </a:ext>
                  </a:extLst>
                </a:gridCol>
                <a:gridCol w="1247501">
                  <a:extLst>
                    <a:ext uri="{9D8B030D-6E8A-4147-A177-3AD203B41FA5}">
                      <a16:colId xmlns:a16="http://schemas.microsoft.com/office/drawing/2014/main" val="3946408147"/>
                    </a:ext>
                  </a:extLst>
                </a:gridCol>
                <a:gridCol w="1247501">
                  <a:extLst>
                    <a:ext uri="{9D8B030D-6E8A-4147-A177-3AD203B41FA5}">
                      <a16:colId xmlns:a16="http://schemas.microsoft.com/office/drawing/2014/main" val="3745941343"/>
                    </a:ext>
                  </a:extLst>
                </a:gridCol>
                <a:gridCol w="1247501">
                  <a:extLst>
                    <a:ext uri="{9D8B030D-6E8A-4147-A177-3AD203B41FA5}">
                      <a16:colId xmlns:a16="http://schemas.microsoft.com/office/drawing/2014/main" val="857222242"/>
                    </a:ext>
                  </a:extLst>
                </a:gridCol>
              </a:tblGrid>
              <a:tr h="330246">
                <a:tc>
                  <a:txBody>
                    <a:bodyPr/>
                    <a:lstStyle/>
                    <a:p>
                      <a:r>
                        <a:rPr lang="zh-CN" altLang="en-US" sz="1200" b="1" dirty="0"/>
                        <a:t>产品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/>
                        <a:t>A100</a:t>
                      </a:r>
                      <a:endParaRPr lang="zh-CN" altLang="en-US" sz="1200" b="1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/>
                        <a:t>H100</a:t>
                      </a:r>
                      <a:endParaRPr lang="zh-CN" altLang="en-US" sz="1200" b="1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/>
                        <a:t>H200</a:t>
                      </a:r>
                      <a:endParaRPr lang="zh-CN" altLang="en-US" sz="1200" b="1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/>
                        <a:t>GH200</a:t>
                      </a:r>
                      <a:endParaRPr lang="zh-CN" altLang="en-US" sz="1200" b="1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/>
                        <a:t>B100</a:t>
                      </a:r>
                      <a:endParaRPr lang="zh-CN" altLang="en-US" sz="1200" b="1" dirty="0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/>
                        <a:t>B200</a:t>
                      </a:r>
                      <a:endParaRPr lang="zh-CN" altLang="en-US" sz="1200" b="1" dirty="0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/>
                        <a:t>Full</a:t>
                      </a:r>
                      <a:r>
                        <a:rPr lang="zh-CN" altLang="en-US" sz="1200" b="1" dirty="0"/>
                        <a:t> </a:t>
                      </a:r>
                      <a:r>
                        <a:rPr lang="en-US" altLang="zh-CN" sz="1200" b="1" dirty="0"/>
                        <a:t>B200</a:t>
                      </a:r>
                      <a:endParaRPr lang="zh-CN" altLang="en-US" sz="1200" b="1" dirty="0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/>
                        <a:t>GB200</a:t>
                      </a:r>
                      <a:endParaRPr lang="zh-CN" altLang="en-US" sz="1200" b="1" dirty="0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9776821"/>
                  </a:ext>
                </a:extLst>
              </a:tr>
              <a:tr h="330246">
                <a:tc>
                  <a:txBody>
                    <a:bodyPr/>
                    <a:lstStyle/>
                    <a:p>
                      <a:r>
                        <a:rPr lang="zh-CN" altLang="en-US" sz="1200" b="1" dirty="0"/>
                        <a:t>架构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/>
                        <a:t>Ampere</a:t>
                      </a:r>
                      <a:endParaRPr lang="zh-CN" altLang="en-US" sz="1200" b="1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zh-CN" sz="1200" b="1" dirty="0"/>
                        <a:t>Hopper</a:t>
                      </a:r>
                      <a:endParaRPr lang="zh-CN" altLang="en-US" sz="1200" b="1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 anchor="ctr"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zh-CN" sz="1200" b="1" dirty="0"/>
                        <a:t>Blackwell</a:t>
                      </a:r>
                      <a:endParaRPr lang="zh-CN" altLang="en-US" sz="1200" b="1" dirty="0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57573249"/>
                  </a:ext>
                </a:extLst>
              </a:tr>
              <a:tr h="330246">
                <a:tc>
                  <a:txBody>
                    <a:bodyPr/>
                    <a:lstStyle/>
                    <a:p>
                      <a:r>
                        <a:rPr lang="en-US" altLang="zh-CN" sz="1200" b="1" dirty="0"/>
                        <a:t>HBM</a:t>
                      </a:r>
                      <a:r>
                        <a:rPr lang="zh-CN" altLang="en-US" sz="1200" b="1" dirty="0"/>
                        <a:t> 大小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80GB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80GB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141GB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96GB/141GB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180GB/192GB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180GB/192GB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192GB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384GB</a:t>
                      </a:r>
                      <a:endParaRPr lang="zh-CN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99242750"/>
                  </a:ext>
                </a:extLst>
              </a:tr>
              <a:tr h="330246">
                <a:tc>
                  <a:txBody>
                    <a:bodyPr/>
                    <a:lstStyle/>
                    <a:p>
                      <a:r>
                        <a:rPr lang="en-US" altLang="zh-CN" sz="1200" b="1" dirty="0"/>
                        <a:t>HBM </a:t>
                      </a:r>
                      <a:r>
                        <a:rPr lang="zh-CN" altLang="en-US" sz="1200" b="1" dirty="0"/>
                        <a:t>带宽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2TB/s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3.35TB/s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4.8TB/s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4TB/s</a:t>
                      </a:r>
                      <a:r>
                        <a:rPr lang="zh-CN" altLang="en-US" sz="1200" dirty="0"/>
                        <a:t> </a:t>
                      </a:r>
                      <a:r>
                        <a:rPr lang="en-US" altLang="zh-CN" sz="1200" dirty="0"/>
                        <a:t>4.9TB/s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8TB/s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8TB/s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8TB/s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16TB/s</a:t>
                      </a:r>
                      <a:endParaRPr lang="zh-CN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52946499"/>
                  </a:ext>
                </a:extLst>
              </a:tr>
              <a:tr h="330246">
                <a:tc>
                  <a:txBody>
                    <a:bodyPr/>
                    <a:lstStyle/>
                    <a:p>
                      <a:r>
                        <a:rPr lang="en-US" altLang="zh-CN" sz="1200" b="1" dirty="0"/>
                        <a:t>FP16</a:t>
                      </a:r>
                      <a:r>
                        <a:rPr lang="zh-CN" altLang="en-US" sz="1200" b="1" dirty="0"/>
                        <a:t> </a:t>
                      </a:r>
                      <a:r>
                        <a:rPr lang="en-US" altLang="zh-CN" sz="1200" b="1" dirty="0"/>
                        <a:t>(FLOPS)</a:t>
                      </a:r>
                      <a:endParaRPr lang="zh-CN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312T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1P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1P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1P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1.75P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2.25P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2.5P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5P</a:t>
                      </a:r>
                      <a:endParaRPr lang="zh-CN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4050419"/>
                  </a:ext>
                </a:extLst>
              </a:tr>
              <a:tr h="330246">
                <a:tc>
                  <a:txBody>
                    <a:bodyPr/>
                    <a:lstStyle/>
                    <a:p>
                      <a:r>
                        <a:rPr lang="en-US" altLang="zh-CN" sz="1200" b="1" dirty="0"/>
                        <a:t>INT8</a:t>
                      </a:r>
                      <a:r>
                        <a:rPr lang="zh-CN" altLang="en-US" sz="1200" b="1" dirty="0"/>
                        <a:t> </a:t>
                      </a:r>
                      <a:r>
                        <a:rPr lang="en-US" altLang="zh-CN" sz="1200" b="1" dirty="0"/>
                        <a:t>(OPS)</a:t>
                      </a:r>
                      <a:endParaRPr lang="zh-CN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624T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2P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2P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2P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3.5P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4.5P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5P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10P</a:t>
                      </a:r>
                      <a:endParaRPr lang="zh-CN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53886213"/>
                  </a:ext>
                </a:extLst>
              </a:tr>
              <a:tr h="330246">
                <a:tc>
                  <a:txBody>
                    <a:bodyPr/>
                    <a:lstStyle/>
                    <a:p>
                      <a:r>
                        <a:rPr lang="en-US" altLang="zh-CN" sz="1200" b="1" dirty="0"/>
                        <a:t>FP8</a:t>
                      </a:r>
                      <a:r>
                        <a:rPr lang="zh-CN" altLang="en-US" sz="1200" b="1" dirty="0"/>
                        <a:t> </a:t>
                      </a:r>
                      <a:r>
                        <a:rPr lang="en-US" altLang="zh-CN" sz="1200" b="1" dirty="0"/>
                        <a:t>(FLOPS)</a:t>
                      </a:r>
                      <a:endParaRPr lang="zh-CN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N</a:t>
                      </a:r>
                      <a:endParaRPr lang="zh-CN" altLang="en-US" sz="1200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2P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2P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2P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3.5P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4.5P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5P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10P</a:t>
                      </a:r>
                      <a:endParaRPr lang="zh-CN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7964262"/>
                  </a:ext>
                </a:extLst>
              </a:tr>
              <a:tr h="330246">
                <a:tc>
                  <a:txBody>
                    <a:bodyPr/>
                    <a:lstStyle/>
                    <a:p>
                      <a:r>
                        <a:rPr lang="en-US" altLang="zh-CN" sz="1200" b="1" dirty="0"/>
                        <a:t>FP6</a:t>
                      </a:r>
                      <a:r>
                        <a:rPr lang="zh-CN" altLang="en-US" sz="1200" b="1" dirty="0"/>
                        <a:t> </a:t>
                      </a:r>
                      <a:r>
                        <a:rPr lang="en-US" altLang="zh-CN" sz="1200" b="1" dirty="0"/>
                        <a:t>(FLOPS)</a:t>
                      </a:r>
                      <a:endParaRPr lang="zh-CN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N</a:t>
                      </a:r>
                      <a:endParaRPr lang="zh-CN" altLang="en-US" sz="1200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N</a:t>
                      </a:r>
                      <a:endParaRPr lang="zh-CN" altLang="en-US" sz="1200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N</a:t>
                      </a:r>
                      <a:endParaRPr lang="zh-CN" altLang="en-US" sz="1200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N</a:t>
                      </a:r>
                      <a:endParaRPr lang="zh-CN" altLang="en-US" sz="1200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3.5P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4.5P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5P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10P</a:t>
                      </a:r>
                      <a:endParaRPr lang="zh-CN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42708642"/>
                  </a:ext>
                </a:extLst>
              </a:tr>
              <a:tr h="330246">
                <a:tc>
                  <a:txBody>
                    <a:bodyPr/>
                    <a:lstStyle/>
                    <a:p>
                      <a:r>
                        <a:rPr lang="en-US" altLang="zh-CN" sz="1200" b="1" dirty="0"/>
                        <a:t>FP4</a:t>
                      </a:r>
                      <a:r>
                        <a:rPr lang="zh-CN" altLang="en-US" sz="1200" b="1" dirty="0"/>
                        <a:t> </a:t>
                      </a:r>
                      <a:r>
                        <a:rPr lang="en-US" altLang="zh-CN" sz="1200" b="1" dirty="0"/>
                        <a:t>(FLOPS)</a:t>
                      </a:r>
                      <a:endParaRPr lang="zh-CN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N</a:t>
                      </a:r>
                      <a:endParaRPr lang="zh-CN" altLang="en-US" sz="1200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N</a:t>
                      </a:r>
                      <a:endParaRPr lang="zh-CN" altLang="en-US" sz="1200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N</a:t>
                      </a:r>
                      <a:endParaRPr lang="zh-CN" altLang="en-US" sz="1200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N</a:t>
                      </a:r>
                      <a:endParaRPr lang="zh-CN" altLang="en-US" sz="1200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7P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9P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10P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20P</a:t>
                      </a:r>
                      <a:endParaRPr lang="zh-CN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31146131"/>
                  </a:ext>
                </a:extLst>
              </a:tr>
              <a:tr h="330246">
                <a:tc>
                  <a:txBody>
                    <a:bodyPr/>
                    <a:lstStyle/>
                    <a:p>
                      <a:r>
                        <a:rPr lang="en-US" altLang="zh-CN" sz="1200" b="1" dirty="0"/>
                        <a:t>NVLink</a:t>
                      </a:r>
                      <a:r>
                        <a:rPr lang="zh-CN" altLang="en-US" sz="1200" b="1" dirty="0"/>
                        <a:t> 带宽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600GB/s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900GB/s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900GB/s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900GB/s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1.8TB/s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1.8TB/s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1.8TB/s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3.6TB/s</a:t>
                      </a:r>
                      <a:endParaRPr lang="zh-CN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78173319"/>
                  </a:ext>
                </a:extLst>
              </a:tr>
              <a:tr h="330246">
                <a:tc>
                  <a:txBody>
                    <a:bodyPr/>
                    <a:lstStyle/>
                    <a:p>
                      <a:r>
                        <a:rPr lang="en-US" altLang="zh-CN" sz="1200" b="1" dirty="0"/>
                        <a:t>Powers</a:t>
                      </a:r>
                      <a:endParaRPr lang="zh-CN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400w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700w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700w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1000w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700w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1000w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1200w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2700w</a:t>
                      </a:r>
                      <a:endParaRPr lang="zh-CN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07819025"/>
                  </a:ext>
                </a:extLst>
              </a:tr>
              <a:tr h="550409">
                <a:tc>
                  <a:txBody>
                    <a:bodyPr/>
                    <a:lstStyle/>
                    <a:p>
                      <a:r>
                        <a:rPr lang="en-US" altLang="zh-CN" sz="1200" b="1" dirty="0"/>
                        <a:t>Others</a:t>
                      </a:r>
                      <a:endParaRPr lang="zh-CN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1</a:t>
                      </a:r>
                      <a:r>
                        <a:rPr lang="zh-CN" altLang="en-US" sz="1200" dirty="0"/>
                        <a:t> </a:t>
                      </a:r>
                      <a:r>
                        <a:rPr lang="en-US" altLang="zh-CN" sz="1200" dirty="0"/>
                        <a:t>Die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1</a:t>
                      </a:r>
                      <a:r>
                        <a:rPr lang="zh-CN" altLang="en-US" sz="1200" dirty="0"/>
                        <a:t> </a:t>
                      </a:r>
                      <a:r>
                        <a:rPr lang="en-US" altLang="zh-CN" sz="1200" dirty="0"/>
                        <a:t>Die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1</a:t>
                      </a:r>
                      <a:r>
                        <a:rPr lang="zh-CN" altLang="en-US" sz="1200" dirty="0"/>
                        <a:t> </a:t>
                      </a:r>
                      <a:r>
                        <a:rPr lang="en-US" altLang="zh-CN" sz="1200" dirty="0"/>
                        <a:t>Die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1</a:t>
                      </a:r>
                      <a:r>
                        <a:rPr lang="zh-CN" altLang="en-US" sz="1200" dirty="0"/>
                        <a:t> </a:t>
                      </a:r>
                      <a:r>
                        <a:rPr lang="en-US" altLang="zh-CN" sz="1200" dirty="0"/>
                        <a:t>Grace</a:t>
                      </a:r>
                      <a:r>
                        <a:rPr lang="zh-CN" altLang="en-US" sz="1200" dirty="0"/>
                        <a:t> </a:t>
                      </a:r>
                      <a:r>
                        <a:rPr lang="en-US" altLang="zh-CN" sz="1200" dirty="0"/>
                        <a:t>CPU</a:t>
                      </a:r>
                      <a:r>
                        <a:rPr lang="zh-CN" altLang="en-US" sz="1200" dirty="0"/>
                        <a:t> </a:t>
                      </a:r>
                      <a:r>
                        <a:rPr lang="en-US" altLang="zh-CN" sz="1200" dirty="0"/>
                        <a:t>+</a:t>
                      </a:r>
                      <a:r>
                        <a:rPr lang="zh-CN" altLang="en-US" sz="1200" dirty="0"/>
                        <a:t> </a:t>
                      </a:r>
                      <a:r>
                        <a:rPr lang="en-US" altLang="zh-CN" sz="1200" dirty="0"/>
                        <a:t>1</a:t>
                      </a:r>
                      <a:r>
                        <a:rPr lang="zh-CN" altLang="en-US" sz="1200" dirty="0"/>
                        <a:t> </a:t>
                      </a:r>
                      <a:r>
                        <a:rPr lang="en-US" altLang="zh-CN" sz="1200" dirty="0"/>
                        <a:t>H200</a:t>
                      </a:r>
                      <a:r>
                        <a:rPr lang="zh-CN" altLang="en-US" sz="1200" dirty="0"/>
                        <a:t> </a:t>
                      </a:r>
                      <a:r>
                        <a:rPr lang="en-US" altLang="zh-CN" sz="1200" dirty="0"/>
                        <a:t>GPU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2</a:t>
                      </a:r>
                      <a:r>
                        <a:rPr lang="zh-CN" altLang="en-US" sz="1200" dirty="0"/>
                        <a:t> </a:t>
                      </a:r>
                      <a:r>
                        <a:rPr lang="en-US" altLang="zh-CN" sz="1200" dirty="0"/>
                        <a:t>Die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2</a:t>
                      </a:r>
                      <a:r>
                        <a:rPr lang="zh-CN" altLang="en-US" sz="1200" dirty="0"/>
                        <a:t> </a:t>
                      </a:r>
                      <a:r>
                        <a:rPr lang="en-US" altLang="zh-CN" sz="1200" dirty="0"/>
                        <a:t>Die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dirty="0"/>
                        <a:t>2</a:t>
                      </a:r>
                      <a:r>
                        <a:rPr lang="zh-CN" altLang="en-US" sz="1200" dirty="0"/>
                        <a:t> </a:t>
                      </a:r>
                      <a:r>
                        <a:rPr lang="en-US" altLang="zh-CN" sz="1200" dirty="0"/>
                        <a:t>Die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1</a:t>
                      </a:r>
                      <a:r>
                        <a:rPr lang="zh-CN" altLang="en-US" sz="1200" dirty="0"/>
                        <a:t> </a:t>
                      </a:r>
                      <a:r>
                        <a:rPr lang="en-US" altLang="zh-CN" sz="1200" dirty="0"/>
                        <a:t>Grace</a:t>
                      </a:r>
                      <a:r>
                        <a:rPr lang="zh-CN" altLang="en-US" sz="1200" dirty="0"/>
                        <a:t> </a:t>
                      </a:r>
                      <a:r>
                        <a:rPr lang="en-US" altLang="zh-CN" sz="1200" dirty="0"/>
                        <a:t>CPU</a:t>
                      </a:r>
                      <a:r>
                        <a:rPr lang="zh-CN" altLang="en-US" sz="1200" dirty="0"/>
                        <a:t> </a:t>
                      </a:r>
                      <a:r>
                        <a:rPr lang="en-US" altLang="zh-CN" sz="1200" dirty="0"/>
                        <a:t>+</a:t>
                      </a:r>
                      <a:r>
                        <a:rPr lang="zh-CN" altLang="en-US" sz="1200" dirty="0"/>
                        <a:t> </a:t>
                      </a:r>
                      <a:r>
                        <a:rPr lang="en-US" altLang="zh-CN" sz="1200" dirty="0"/>
                        <a:t>B200</a:t>
                      </a:r>
                      <a:r>
                        <a:rPr lang="zh-CN" altLang="en-US" sz="1200" dirty="0"/>
                        <a:t> </a:t>
                      </a:r>
                      <a:r>
                        <a:rPr lang="en-US" altLang="zh-CN" sz="1200" dirty="0"/>
                        <a:t>GPU</a:t>
                      </a:r>
                      <a:endParaRPr lang="zh-CN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448832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097740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8DDBE907-0411-D548-662F-22539E574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 </a:t>
            </a:r>
            <a:r>
              <a:rPr lang="en-US" altLang="zh-CN" dirty="0"/>
              <a:t>GPU</a:t>
            </a:r>
            <a:r>
              <a:rPr lang="zh-CN" altLang="en-US" dirty="0"/>
              <a:t> 产品介绍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3B56E8AB-750D-6291-26CD-EBBAF160D5C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" altLang="zh-CN" dirty="0"/>
              <a:t>Blackwell GPU </a:t>
            </a:r>
            <a:r>
              <a:rPr lang="zh-CN" altLang="en-US" dirty="0"/>
              <a:t>支持 </a:t>
            </a:r>
            <a:r>
              <a:rPr lang="en" altLang="zh-CN" dirty="0"/>
              <a:t>FP4 </a:t>
            </a:r>
            <a:r>
              <a:rPr lang="zh-CN" altLang="en-US" dirty="0"/>
              <a:t>精度，其算力为 </a:t>
            </a:r>
            <a:r>
              <a:rPr lang="en" altLang="zh-CN" dirty="0"/>
              <a:t>FP8 </a:t>
            </a:r>
            <a:r>
              <a:rPr lang="zh-CN" altLang="en-US" dirty="0"/>
              <a:t>的两倍</a:t>
            </a:r>
            <a:endParaRPr lang="zh-CN" altLang="en" dirty="0"/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D31CF18A-F02B-CEB4-4398-8138B645AB07}"/>
              </a:ext>
            </a:extLst>
          </p:cNvPr>
          <p:cNvGraphicFramePr>
            <a:graphicFrameLocks noGrp="1"/>
          </p:cNvGraphicFramePr>
          <p:nvPr/>
        </p:nvGraphicFramePr>
        <p:xfrm>
          <a:off x="359599" y="2116476"/>
          <a:ext cx="11227509" cy="418311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47501">
                  <a:extLst>
                    <a:ext uri="{9D8B030D-6E8A-4147-A177-3AD203B41FA5}">
                      <a16:colId xmlns:a16="http://schemas.microsoft.com/office/drawing/2014/main" val="2592836588"/>
                    </a:ext>
                  </a:extLst>
                </a:gridCol>
                <a:gridCol w="1247501">
                  <a:extLst>
                    <a:ext uri="{9D8B030D-6E8A-4147-A177-3AD203B41FA5}">
                      <a16:colId xmlns:a16="http://schemas.microsoft.com/office/drawing/2014/main" val="3815546655"/>
                    </a:ext>
                  </a:extLst>
                </a:gridCol>
                <a:gridCol w="1247501">
                  <a:extLst>
                    <a:ext uri="{9D8B030D-6E8A-4147-A177-3AD203B41FA5}">
                      <a16:colId xmlns:a16="http://schemas.microsoft.com/office/drawing/2014/main" val="406360008"/>
                    </a:ext>
                  </a:extLst>
                </a:gridCol>
                <a:gridCol w="1247501">
                  <a:extLst>
                    <a:ext uri="{9D8B030D-6E8A-4147-A177-3AD203B41FA5}">
                      <a16:colId xmlns:a16="http://schemas.microsoft.com/office/drawing/2014/main" val="352634218"/>
                    </a:ext>
                  </a:extLst>
                </a:gridCol>
                <a:gridCol w="1247501">
                  <a:extLst>
                    <a:ext uri="{9D8B030D-6E8A-4147-A177-3AD203B41FA5}">
                      <a16:colId xmlns:a16="http://schemas.microsoft.com/office/drawing/2014/main" val="4222819382"/>
                    </a:ext>
                  </a:extLst>
                </a:gridCol>
                <a:gridCol w="1247501">
                  <a:extLst>
                    <a:ext uri="{9D8B030D-6E8A-4147-A177-3AD203B41FA5}">
                      <a16:colId xmlns:a16="http://schemas.microsoft.com/office/drawing/2014/main" val="4261536517"/>
                    </a:ext>
                  </a:extLst>
                </a:gridCol>
                <a:gridCol w="1247501">
                  <a:extLst>
                    <a:ext uri="{9D8B030D-6E8A-4147-A177-3AD203B41FA5}">
                      <a16:colId xmlns:a16="http://schemas.microsoft.com/office/drawing/2014/main" val="3946408147"/>
                    </a:ext>
                  </a:extLst>
                </a:gridCol>
                <a:gridCol w="1247501">
                  <a:extLst>
                    <a:ext uri="{9D8B030D-6E8A-4147-A177-3AD203B41FA5}">
                      <a16:colId xmlns:a16="http://schemas.microsoft.com/office/drawing/2014/main" val="3745941343"/>
                    </a:ext>
                  </a:extLst>
                </a:gridCol>
                <a:gridCol w="1247501">
                  <a:extLst>
                    <a:ext uri="{9D8B030D-6E8A-4147-A177-3AD203B41FA5}">
                      <a16:colId xmlns:a16="http://schemas.microsoft.com/office/drawing/2014/main" val="857222242"/>
                    </a:ext>
                  </a:extLst>
                </a:gridCol>
              </a:tblGrid>
              <a:tr h="330246">
                <a:tc>
                  <a:txBody>
                    <a:bodyPr/>
                    <a:lstStyle/>
                    <a:p>
                      <a:r>
                        <a:rPr lang="zh-CN" altLang="en-US" sz="1200" b="1" dirty="0"/>
                        <a:t>产品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/>
                        <a:t>A100</a:t>
                      </a:r>
                      <a:endParaRPr lang="zh-CN" altLang="en-US" sz="1200" b="1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/>
                        <a:t>H100</a:t>
                      </a:r>
                      <a:endParaRPr lang="zh-CN" altLang="en-US" sz="1200" b="1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/>
                        <a:t>H200</a:t>
                      </a:r>
                      <a:endParaRPr lang="zh-CN" altLang="en-US" sz="1200" b="1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/>
                        <a:t>GH200</a:t>
                      </a:r>
                      <a:endParaRPr lang="zh-CN" altLang="en-US" sz="1200" b="1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/>
                        <a:t>B100</a:t>
                      </a:r>
                      <a:endParaRPr lang="zh-CN" altLang="en-US" sz="1200" b="1" dirty="0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/>
                        <a:t>B200</a:t>
                      </a:r>
                      <a:endParaRPr lang="zh-CN" altLang="en-US" sz="1200" b="1" dirty="0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/>
                        <a:t>Full</a:t>
                      </a:r>
                      <a:r>
                        <a:rPr lang="zh-CN" altLang="en-US" sz="1200" b="1" dirty="0"/>
                        <a:t> </a:t>
                      </a:r>
                      <a:r>
                        <a:rPr lang="en-US" altLang="zh-CN" sz="1200" b="1" dirty="0"/>
                        <a:t>B200</a:t>
                      </a:r>
                      <a:endParaRPr lang="zh-CN" altLang="en-US" sz="1200" b="1" dirty="0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/>
                        <a:t>GB200</a:t>
                      </a:r>
                      <a:endParaRPr lang="zh-CN" altLang="en-US" sz="1200" b="1" dirty="0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9776821"/>
                  </a:ext>
                </a:extLst>
              </a:tr>
              <a:tr h="330246">
                <a:tc>
                  <a:txBody>
                    <a:bodyPr/>
                    <a:lstStyle/>
                    <a:p>
                      <a:r>
                        <a:rPr lang="zh-CN" altLang="en-US" sz="1200" b="1" dirty="0"/>
                        <a:t>架构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/>
                        <a:t>Ampere</a:t>
                      </a:r>
                      <a:endParaRPr lang="zh-CN" altLang="en-US" sz="1200" b="1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zh-CN" sz="1200" b="1" dirty="0"/>
                        <a:t>Hopper</a:t>
                      </a:r>
                      <a:endParaRPr lang="zh-CN" altLang="en-US" sz="1200" b="1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 anchor="ctr"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zh-CN" sz="1200" b="1" dirty="0"/>
                        <a:t>Blackwell</a:t>
                      </a:r>
                      <a:endParaRPr lang="zh-CN" altLang="en-US" sz="1200" b="1" dirty="0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57573249"/>
                  </a:ext>
                </a:extLst>
              </a:tr>
              <a:tr h="330246">
                <a:tc>
                  <a:txBody>
                    <a:bodyPr/>
                    <a:lstStyle/>
                    <a:p>
                      <a:r>
                        <a:rPr lang="en-US" altLang="zh-CN" sz="1200" b="1" dirty="0"/>
                        <a:t>HBM</a:t>
                      </a:r>
                      <a:r>
                        <a:rPr lang="zh-CN" altLang="en-US" sz="1200" b="1" dirty="0"/>
                        <a:t> 大小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80GB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80GB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141GB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96GB/141GB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180GB/192GB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180GB/192GB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192GB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384GB</a:t>
                      </a:r>
                      <a:endParaRPr lang="zh-CN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99242750"/>
                  </a:ext>
                </a:extLst>
              </a:tr>
              <a:tr h="330246">
                <a:tc>
                  <a:txBody>
                    <a:bodyPr/>
                    <a:lstStyle/>
                    <a:p>
                      <a:r>
                        <a:rPr lang="en-US" altLang="zh-CN" sz="1200" b="1" dirty="0"/>
                        <a:t>HBM </a:t>
                      </a:r>
                      <a:r>
                        <a:rPr lang="zh-CN" altLang="en-US" sz="1200" b="1" dirty="0"/>
                        <a:t>带宽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2TB/s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3.35TB/s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4.8TB/s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4TB/s</a:t>
                      </a:r>
                      <a:r>
                        <a:rPr lang="zh-CN" altLang="en-US" sz="1200" dirty="0"/>
                        <a:t> </a:t>
                      </a:r>
                      <a:r>
                        <a:rPr lang="en-US" altLang="zh-CN" sz="1200" dirty="0"/>
                        <a:t>4.9TB/s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8TB/s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8TB/s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8TB/s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16TB/s</a:t>
                      </a:r>
                      <a:endParaRPr lang="zh-CN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52946499"/>
                  </a:ext>
                </a:extLst>
              </a:tr>
              <a:tr h="330246">
                <a:tc>
                  <a:txBody>
                    <a:bodyPr/>
                    <a:lstStyle/>
                    <a:p>
                      <a:r>
                        <a:rPr lang="en-US" altLang="zh-CN" sz="1200" b="1" dirty="0"/>
                        <a:t>FP16</a:t>
                      </a:r>
                      <a:r>
                        <a:rPr lang="zh-CN" altLang="en-US" sz="1200" b="1" dirty="0"/>
                        <a:t> </a:t>
                      </a:r>
                      <a:r>
                        <a:rPr lang="en-US" altLang="zh-CN" sz="1200" b="1" dirty="0"/>
                        <a:t>(FLOPS)</a:t>
                      </a:r>
                      <a:endParaRPr lang="zh-CN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312T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1P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1P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1P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1.75P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2.25P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2.5P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5P</a:t>
                      </a:r>
                      <a:endParaRPr lang="zh-CN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4050419"/>
                  </a:ext>
                </a:extLst>
              </a:tr>
              <a:tr h="330246">
                <a:tc>
                  <a:txBody>
                    <a:bodyPr/>
                    <a:lstStyle/>
                    <a:p>
                      <a:r>
                        <a:rPr lang="en-US" altLang="zh-CN" sz="1200" b="1" dirty="0"/>
                        <a:t>INT8</a:t>
                      </a:r>
                      <a:r>
                        <a:rPr lang="zh-CN" altLang="en-US" sz="1200" b="1" dirty="0"/>
                        <a:t> </a:t>
                      </a:r>
                      <a:r>
                        <a:rPr lang="en-US" altLang="zh-CN" sz="1200" b="1" dirty="0"/>
                        <a:t>(OPS)</a:t>
                      </a:r>
                      <a:endParaRPr lang="zh-CN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624T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2P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2P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2P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3.5P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4.5P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5P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10P</a:t>
                      </a:r>
                      <a:endParaRPr lang="zh-CN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53886213"/>
                  </a:ext>
                </a:extLst>
              </a:tr>
              <a:tr h="330246">
                <a:tc>
                  <a:txBody>
                    <a:bodyPr/>
                    <a:lstStyle/>
                    <a:p>
                      <a:r>
                        <a:rPr lang="en-US" altLang="zh-CN" sz="1200" b="1" dirty="0"/>
                        <a:t>FP8</a:t>
                      </a:r>
                      <a:r>
                        <a:rPr lang="zh-CN" altLang="en-US" sz="1200" b="1" dirty="0"/>
                        <a:t> </a:t>
                      </a:r>
                      <a:r>
                        <a:rPr lang="en-US" altLang="zh-CN" sz="1200" b="1" dirty="0"/>
                        <a:t>(FLOPS)</a:t>
                      </a:r>
                      <a:endParaRPr lang="zh-CN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N</a:t>
                      </a:r>
                      <a:endParaRPr lang="zh-CN" altLang="en-US" sz="1200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2P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2P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2P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3.5P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4.5P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5P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10P</a:t>
                      </a:r>
                      <a:endParaRPr lang="zh-CN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7964262"/>
                  </a:ext>
                </a:extLst>
              </a:tr>
              <a:tr h="330246">
                <a:tc>
                  <a:txBody>
                    <a:bodyPr/>
                    <a:lstStyle/>
                    <a:p>
                      <a:r>
                        <a:rPr lang="en-US" altLang="zh-CN" sz="1200" b="1" dirty="0"/>
                        <a:t>FP6</a:t>
                      </a:r>
                      <a:r>
                        <a:rPr lang="zh-CN" altLang="en-US" sz="1200" b="1" dirty="0"/>
                        <a:t> </a:t>
                      </a:r>
                      <a:r>
                        <a:rPr lang="en-US" altLang="zh-CN" sz="1200" b="1" dirty="0"/>
                        <a:t>(FLOPS)</a:t>
                      </a:r>
                      <a:endParaRPr lang="zh-CN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N</a:t>
                      </a:r>
                      <a:endParaRPr lang="zh-CN" altLang="en-US" sz="1200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N</a:t>
                      </a:r>
                      <a:endParaRPr lang="zh-CN" altLang="en-US" sz="1200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N</a:t>
                      </a:r>
                      <a:endParaRPr lang="zh-CN" altLang="en-US" sz="1200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N</a:t>
                      </a:r>
                      <a:endParaRPr lang="zh-CN" altLang="en-US" sz="1200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3.5P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4.5P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5P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10P</a:t>
                      </a:r>
                      <a:endParaRPr lang="zh-CN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42708642"/>
                  </a:ext>
                </a:extLst>
              </a:tr>
              <a:tr h="330246">
                <a:tc>
                  <a:txBody>
                    <a:bodyPr/>
                    <a:lstStyle/>
                    <a:p>
                      <a:r>
                        <a:rPr lang="en-US" altLang="zh-CN" sz="1200" b="1" dirty="0"/>
                        <a:t>FP4</a:t>
                      </a:r>
                      <a:r>
                        <a:rPr lang="zh-CN" altLang="en-US" sz="1200" b="1" dirty="0"/>
                        <a:t> </a:t>
                      </a:r>
                      <a:r>
                        <a:rPr lang="en-US" altLang="zh-CN" sz="1200" b="1" dirty="0"/>
                        <a:t>(FLOPS)</a:t>
                      </a:r>
                      <a:endParaRPr lang="zh-CN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N</a:t>
                      </a:r>
                      <a:endParaRPr lang="zh-CN" altLang="en-US" sz="1200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N</a:t>
                      </a:r>
                      <a:endParaRPr lang="zh-CN" altLang="en-US" sz="1200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N</a:t>
                      </a:r>
                      <a:endParaRPr lang="zh-CN" altLang="en-US" sz="1200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N</a:t>
                      </a:r>
                      <a:endParaRPr lang="zh-CN" altLang="en-US" sz="1200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7P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9P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10P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20P</a:t>
                      </a:r>
                      <a:endParaRPr lang="zh-CN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31146131"/>
                  </a:ext>
                </a:extLst>
              </a:tr>
              <a:tr h="330246">
                <a:tc>
                  <a:txBody>
                    <a:bodyPr/>
                    <a:lstStyle/>
                    <a:p>
                      <a:r>
                        <a:rPr lang="en-US" altLang="zh-CN" sz="1200" b="1" dirty="0"/>
                        <a:t>NVLink</a:t>
                      </a:r>
                      <a:r>
                        <a:rPr lang="zh-CN" altLang="en-US" sz="1200" b="1" dirty="0"/>
                        <a:t> 带宽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600GB/s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900GB/s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900GB/s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900GB/s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1.8TB/s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1.8TB/s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1.8TB/s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3.6TB/s</a:t>
                      </a:r>
                      <a:endParaRPr lang="zh-CN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78173319"/>
                  </a:ext>
                </a:extLst>
              </a:tr>
              <a:tr h="330246">
                <a:tc>
                  <a:txBody>
                    <a:bodyPr/>
                    <a:lstStyle/>
                    <a:p>
                      <a:r>
                        <a:rPr lang="en-US" altLang="zh-CN" sz="1200" b="1" dirty="0"/>
                        <a:t>Powers</a:t>
                      </a:r>
                      <a:endParaRPr lang="zh-CN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400w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700w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700w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1000w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700w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1000w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1200w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2700w</a:t>
                      </a:r>
                      <a:endParaRPr lang="zh-CN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07819025"/>
                  </a:ext>
                </a:extLst>
              </a:tr>
              <a:tr h="550409">
                <a:tc>
                  <a:txBody>
                    <a:bodyPr/>
                    <a:lstStyle/>
                    <a:p>
                      <a:r>
                        <a:rPr lang="en-US" altLang="zh-CN" sz="1200" b="1" dirty="0"/>
                        <a:t>Others</a:t>
                      </a:r>
                      <a:endParaRPr lang="zh-CN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1</a:t>
                      </a:r>
                      <a:r>
                        <a:rPr lang="zh-CN" altLang="en-US" sz="1200" dirty="0"/>
                        <a:t> </a:t>
                      </a:r>
                      <a:r>
                        <a:rPr lang="en-US" altLang="zh-CN" sz="1200" dirty="0"/>
                        <a:t>Die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1</a:t>
                      </a:r>
                      <a:r>
                        <a:rPr lang="zh-CN" altLang="en-US" sz="1200" dirty="0"/>
                        <a:t> </a:t>
                      </a:r>
                      <a:r>
                        <a:rPr lang="en-US" altLang="zh-CN" sz="1200" dirty="0"/>
                        <a:t>Die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1</a:t>
                      </a:r>
                      <a:r>
                        <a:rPr lang="zh-CN" altLang="en-US" sz="1200" dirty="0"/>
                        <a:t> </a:t>
                      </a:r>
                      <a:r>
                        <a:rPr lang="en-US" altLang="zh-CN" sz="1200" dirty="0"/>
                        <a:t>Die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1</a:t>
                      </a:r>
                      <a:r>
                        <a:rPr lang="zh-CN" altLang="en-US" sz="1200" dirty="0"/>
                        <a:t> </a:t>
                      </a:r>
                      <a:r>
                        <a:rPr lang="en-US" altLang="zh-CN" sz="1200" dirty="0"/>
                        <a:t>Grace</a:t>
                      </a:r>
                      <a:r>
                        <a:rPr lang="zh-CN" altLang="en-US" sz="1200" dirty="0"/>
                        <a:t> </a:t>
                      </a:r>
                      <a:r>
                        <a:rPr lang="en-US" altLang="zh-CN" sz="1200" dirty="0"/>
                        <a:t>CPU</a:t>
                      </a:r>
                      <a:r>
                        <a:rPr lang="zh-CN" altLang="en-US" sz="1200" dirty="0"/>
                        <a:t> </a:t>
                      </a:r>
                      <a:r>
                        <a:rPr lang="en-US" altLang="zh-CN" sz="1200" dirty="0"/>
                        <a:t>+</a:t>
                      </a:r>
                      <a:r>
                        <a:rPr lang="zh-CN" altLang="en-US" sz="1200" dirty="0"/>
                        <a:t> </a:t>
                      </a:r>
                      <a:r>
                        <a:rPr lang="en-US" altLang="zh-CN" sz="1200" dirty="0"/>
                        <a:t>1</a:t>
                      </a:r>
                      <a:r>
                        <a:rPr lang="zh-CN" altLang="en-US" sz="1200" dirty="0"/>
                        <a:t> </a:t>
                      </a:r>
                      <a:r>
                        <a:rPr lang="en-US" altLang="zh-CN" sz="1200" dirty="0"/>
                        <a:t>H200</a:t>
                      </a:r>
                      <a:r>
                        <a:rPr lang="zh-CN" altLang="en-US" sz="1200" dirty="0"/>
                        <a:t> </a:t>
                      </a:r>
                      <a:r>
                        <a:rPr lang="en-US" altLang="zh-CN" sz="1200" dirty="0"/>
                        <a:t>GPU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2</a:t>
                      </a:r>
                      <a:r>
                        <a:rPr lang="zh-CN" altLang="en-US" sz="1200" dirty="0"/>
                        <a:t> </a:t>
                      </a:r>
                      <a:r>
                        <a:rPr lang="en-US" altLang="zh-CN" sz="1200" dirty="0"/>
                        <a:t>Die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2</a:t>
                      </a:r>
                      <a:r>
                        <a:rPr lang="zh-CN" altLang="en-US" sz="1200" dirty="0"/>
                        <a:t> </a:t>
                      </a:r>
                      <a:r>
                        <a:rPr lang="en-US" altLang="zh-CN" sz="1200" dirty="0"/>
                        <a:t>Die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dirty="0"/>
                        <a:t>2</a:t>
                      </a:r>
                      <a:r>
                        <a:rPr lang="zh-CN" altLang="en-US" sz="1200" dirty="0"/>
                        <a:t> </a:t>
                      </a:r>
                      <a:r>
                        <a:rPr lang="en-US" altLang="zh-CN" sz="1200" dirty="0"/>
                        <a:t>Die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1</a:t>
                      </a:r>
                      <a:r>
                        <a:rPr lang="zh-CN" altLang="en-US" sz="1200" dirty="0"/>
                        <a:t> </a:t>
                      </a:r>
                      <a:r>
                        <a:rPr lang="en-US" altLang="zh-CN" sz="1200" dirty="0"/>
                        <a:t>Grace</a:t>
                      </a:r>
                      <a:r>
                        <a:rPr lang="zh-CN" altLang="en-US" sz="1200" dirty="0"/>
                        <a:t> </a:t>
                      </a:r>
                      <a:r>
                        <a:rPr lang="en-US" altLang="zh-CN" sz="1200" dirty="0"/>
                        <a:t>CPU</a:t>
                      </a:r>
                      <a:r>
                        <a:rPr lang="zh-CN" altLang="en-US" sz="1200" dirty="0"/>
                        <a:t> </a:t>
                      </a:r>
                      <a:r>
                        <a:rPr lang="en-US" altLang="zh-CN" sz="1200" dirty="0"/>
                        <a:t>+</a:t>
                      </a:r>
                      <a:r>
                        <a:rPr lang="zh-CN" altLang="en-US" sz="1200" dirty="0"/>
                        <a:t> </a:t>
                      </a:r>
                      <a:r>
                        <a:rPr lang="en-US" altLang="zh-CN" sz="1200" dirty="0"/>
                        <a:t>B200</a:t>
                      </a:r>
                      <a:r>
                        <a:rPr lang="zh-CN" altLang="en-US" sz="1200" dirty="0"/>
                        <a:t> </a:t>
                      </a:r>
                      <a:r>
                        <a:rPr lang="en-US" altLang="zh-CN" sz="1200" dirty="0"/>
                        <a:t>GPU</a:t>
                      </a:r>
                      <a:endParaRPr lang="zh-CN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448832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957649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8DDBE907-0411-D548-662F-22539E574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DGX</a:t>
            </a:r>
            <a:r>
              <a:rPr lang="zh-CN" altLang="en-US" dirty="0"/>
              <a:t> </a:t>
            </a:r>
            <a:r>
              <a:rPr lang="en-US" altLang="zh-CN" dirty="0"/>
              <a:t>B200 </a:t>
            </a:r>
            <a:r>
              <a:rPr lang="zh-CN" altLang="en-US" dirty="0"/>
              <a:t>适用于推理！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3B56E8AB-750D-6291-26CD-EBBAF160D5C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360170"/>
            <a:ext cx="5208205" cy="4994910"/>
          </a:xfrm>
        </p:spPr>
        <p:txBody>
          <a:bodyPr/>
          <a:lstStyle/>
          <a:p>
            <a:pPr algn="ctr"/>
            <a:r>
              <a:rPr lang="en" altLang="zh-CN" dirty="0"/>
              <a:t>Real Time Large Language Model Inference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5E48B89-DC03-8E7B-3313-E7E360799B9D}"/>
              </a:ext>
            </a:extLst>
          </p:cNvPr>
          <p:cNvSpPr txBox="1"/>
          <p:nvPr/>
        </p:nvSpPr>
        <p:spPr>
          <a:xfrm>
            <a:off x="738980" y="5393727"/>
            <a:ext cx="10963473" cy="9613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" altLang="zh-CN" sz="2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HGX H100 -&gt; HGX B200 FP16</a:t>
            </a:r>
            <a:r>
              <a:rPr lang="en-US" altLang="zh-CN" sz="2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/</a:t>
            </a:r>
            <a:r>
              <a:rPr lang="en" altLang="zh-CN" sz="2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FP8 </a:t>
            </a:r>
            <a:r>
              <a:rPr lang="zh-CN" altLang="en-US" sz="2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算力提升 </a:t>
            </a:r>
            <a:r>
              <a:rPr lang="en-US" altLang="zh-CN" sz="2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2.25 </a:t>
            </a:r>
            <a:r>
              <a:rPr lang="zh-CN" altLang="en-US" sz="2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倍，</a:t>
            </a:r>
            <a:r>
              <a:rPr lang="en-US" altLang="zh-CN" sz="2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HBM</a:t>
            </a:r>
            <a:r>
              <a:rPr lang="zh-CN" altLang="en-US" sz="2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 更大，显存带宽也达到 </a:t>
            </a:r>
            <a:r>
              <a:rPr lang="en-US" altLang="zh-CN" sz="2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2.3 </a:t>
            </a:r>
            <a:r>
              <a:rPr lang="zh-CN" altLang="en-US" sz="2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倍左右，</a:t>
            </a:r>
            <a:r>
              <a:rPr lang="en" altLang="zh-CN" sz="2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NVLink </a:t>
            </a:r>
            <a:r>
              <a:rPr lang="zh-CN" altLang="en-US" sz="2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带宽加倍，假设 </a:t>
            </a:r>
            <a:r>
              <a:rPr lang="en-US" altLang="zh-CN" sz="2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MFU</a:t>
            </a:r>
            <a:r>
              <a:rPr lang="zh-CN" altLang="en-US" sz="2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 为 </a:t>
            </a:r>
            <a:r>
              <a:rPr lang="en-US" altLang="zh-CN" sz="2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50%</a:t>
            </a:r>
            <a:r>
              <a:rPr lang="zh-CN" altLang="en-US" sz="2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，那整体训练速度提升 </a:t>
            </a:r>
            <a:r>
              <a:rPr lang="en-US" altLang="zh-CN" sz="2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3 </a:t>
            </a:r>
            <a:r>
              <a:rPr lang="zh-CN" altLang="en-US" sz="2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倍符合预期。</a:t>
            </a:r>
          </a:p>
        </p:txBody>
      </p:sp>
      <p:sp>
        <p:nvSpPr>
          <p:cNvPr id="9" name="内容占位符 4">
            <a:extLst>
              <a:ext uri="{FF2B5EF4-FFF2-40B4-BE49-F238E27FC236}">
                <a16:creationId xmlns:a16="http://schemas.microsoft.com/office/drawing/2014/main" id="{9B3B59AF-EB98-EADF-0F7E-225796678C87}"/>
              </a:ext>
            </a:extLst>
          </p:cNvPr>
          <p:cNvSpPr txBox="1">
            <a:spLocks/>
          </p:cNvSpPr>
          <p:nvPr/>
        </p:nvSpPr>
        <p:spPr>
          <a:xfrm>
            <a:off x="6027261" y="1360170"/>
            <a:ext cx="5208205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" altLang="zh-CN" dirty="0"/>
              <a:t>Supercharged AI Training Performance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13B68CC7-6DDC-9445-4353-9F54F9EC8861}"/>
              </a:ext>
            </a:extLst>
          </p:cNvPr>
          <p:cNvGrpSpPr/>
          <p:nvPr/>
        </p:nvGrpSpPr>
        <p:grpSpPr>
          <a:xfrm>
            <a:off x="1348582" y="1903261"/>
            <a:ext cx="9252631" cy="3372835"/>
            <a:chOff x="830421" y="1877181"/>
            <a:chExt cx="11059964" cy="4277239"/>
          </a:xfrm>
        </p:grpSpPr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A5C5A8AA-F03A-D8C2-5575-2FD3A6280DD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0421" y="2065020"/>
              <a:ext cx="4724400" cy="4089400"/>
            </a:xfrm>
            <a:prstGeom prst="rect">
              <a:avLst/>
            </a:prstGeom>
          </p:spPr>
        </p:pic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FE6127A6-1937-D1C1-656A-16D40CE42F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45385" y="1877181"/>
              <a:ext cx="4445000" cy="4216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480000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4">
            <a:extLst>
              <a:ext uri="{FF2B5EF4-FFF2-40B4-BE49-F238E27FC236}">
                <a16:creationId xmlns:a16="http://schemas.microsoft.com/office/drawing/2014/main" id="{AF783015-3140-B004-6E30-5065AF5888B1}"/>
              </a:ext>
            </a:extLst>
          </p:cNvPr>
          <p:cNvSpPr txBox="1">
            <a:spLocks/>
          </p:cNvSpPr>
          <p:nvPr/>
        </p:nvSpPr>
        <p:spPr>
          <a:xfrm>
            <a:off x="6027261" y="1360170"/>
            <a:ext cx="5208205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" altLang="zh-CN" dirty="0"/>
              <a:t>Supercharged AI Training Performance</a:t>
            </a: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8DDBE907-0411-D548-662F-22539E574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DGX</a:t>
            </a:r>
            <a:r>
              <a:rPr lang="zh-CN" altLang="en-US" dirty="0"/>
              <a:t> </a:t>
            </a:r>
            <a:r>
              <a:rPr lang="en-US" altLang="zh-CN" dirty="0"/>
              <a:t>B200 </a:t>
            </a:r>
            <a:r>
              <a:rPr lang="zh-CN" altLang="en-US" dirty="0"/>
              <a:t>不一定适用于推理！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3B56E8AB-750D-6291-26CD-EBBAF160D5C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360170"/>
            <a:ext cx="5208205" cy="4994910"/>
          </a:xfrm>
        </p:spPr>
        <p:txBody>
          <a:bodyPr/>
          <a:lstStyle/>
          <a:p>
            <a:pPr algn="ctr"/>
            <a:r>
              <a:rPr lang="en" altLang="zh-CN" dirty="0"/>
              <a:t>Real Time Large Language Model Inference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501DB5E9-13C8-82A9-D7C5-30DA155E32AC}"/>
              </a:ext>
            </a:extLst>
          </p:cNvPr>
          <p:cNvGrpSpPr/>
          <p:nvPr/>
        </p:nvGrpSpPr>
        <p:grpSpPr>
          <a:xfrm>
            <a:off x="1348582" y="1903261"/>
            <a:ext cx="9252631" cy="3372835"/>
            <a:chOff x="830421" y="1877181"/>
            <a:chExt cx="11059964" cy="4277239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63596321-F6A2-84C1-EFDB-26753B26C30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0421" y="2065020"/>
              <a:ext cx="4724400" cy="4089400"/>
            </a:xfrm>
            <a:prstGeom prst="rect">
              <a:avLst/>
            </a:prstGeom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C122A328-347F-CF5A-B5CF-0BF83E7FFC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45385" y="1877181"/>
              <a:ext cx="4445000" cy="4216400"/>
            </a:xfrm>
            <a:prstGeom prst="rect">
              <a:avLst/>
            </a:prstGeom>
          </p:spPr>
        </p:pic>
      </p:grpSp>
      <p:sp>
        <p:nvSpPr>
          <p:cNvPr id="9" name="内容占位符 4">
            <a:extLst>
              <a:ext uri="{FF2B5EF4-FFF2-40B4-BE49-F238E27FC236}">
                <a16:creationId xmlns:a16="http://schemas.microsoft.com/office/drawing/2014/main" id="{515309A0-8A78-89E8-741A-2571E4F7F240}"/>
              </a:ext>
            </a:extLst>
          </p:cNvPr>
          <p:cNvSpPr txBox="1">
            <a:spLocks/>
          </p:cNvSpPr>
          <p:nvPr/>
        </p:nvSpPr>
        <p:spPr>
          <a:xfrm>
            <a:off x="1595550" y="5194354"/>
            <a:ext cx="8469565" cy="1275080"/>
          </a:xfrm>
          <a:prstGeom prst="rect">
            <a:avLst/>
          </a:prstGeom>
          <a:noFill/>
        </p:spPr>
        <p:txBody>
          <a:bodyPr anchor="ctr"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800" dirty="0"/>
              <a:t>用 </a:t>
            </a:r>
            <a:r>
              <a:rPr lang="en" altLang="zh-CN" sz="2800" dirty="0"/>
              <a:t>FP4 </a:t>
            </a:r>
            <a:r>
              <a:rPr lang="zh-CN" altLang="en-US" sz="2800" dirty="0"/>
              <a:t>算力和 </a:t>
            </a:r>
            <a:r>
              <a:rPr lang="en" altLang="zh-CN" sz="2800" dirty="0"/>
              <a:t>Hopper </a:t>
            </a:r>
            <a:r>
              <a:rPr lang="zh-CN" altLang="en-US" sz="2800" dirty="0"/>
              <a:t>架构的 </a:t>
            </a:r>
            <a:r>
              <a:rPr lang="en" altLang="zh-CN" sz="2800" dirty="0"/>
              <a:t>FP8 </a:t>
            </a:r>
            <a:r>
              <a:rPr lang="zh-CN" altLang="en-US" sz="2800" dirty="0"/>
              <a:t>算力比较</a:t>
            </a:r>
          </a:p>
        </p:txBody>
      </p:sp>
    </p:spTree>
    <p:extLst>
      <p:ext uri="{BB962C8B-B14F-4D97-AF65-F5344CB8AC3E}">
        <p14:creationId xmlns:p14="http://schemas.microsoft.com/office/powerpoint/2010/main" val="2743788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3">
            <a:extLst>
              <a:ext uri="{FF2B5EF4-FFF2-40B4-BE49-F238E27FC236}">
                <a16:creationId xmlns:a16="http://schemas.microsoft.com/office/drawing/2014/main" id="{3DF67D41-A790-925A-E77D-35F1B37F53DF}"/>
              </a:ext>
            </a:extLst>
          </p:cNvPr>
          <p:cNvSpPr txBox="1">
            <a:spLocks/>
          </p:cNvSpPr>
          <p:nvPr/>
        </p:nvSpPr>
        <p:spPr>
          <a:xfrm>
            <a:off x="481757" y="1910080"/>
            <a:ext cx="11161240" cy="4100440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zh-CN" sz="13800" dirty="0"/>
              <a:t>HGX</a:t>
            </a:r>
            <a:r>
              <a:rPr lang="zh-CN" altLang="en-US" sz="13800" dirty="0"/>
              <a:t> 服务器</a:t>
            </a:r>
            <a:endParaRPr lang="en-US" altLang="zh-CN" sz="1380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89B7EE8-7E31-0E6B-AA30-C7AF446E9879}"/>
              </a:ext>
            </a:extLst>
          </p:cNvPr>
          <p:cNvSpPr txBox="1"/>
          <p:nvPr/>
        </p:nvSpPr>
        <p:spPr>
          <a:xfrm>
            <a:off x="553766" y="347617"/>
            <a:ext cx="3886154" cy="37702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zh-CN" sz="23900" b="1" dirty="0">
                <a:gradFill>
                  <a:gsLst>
                    <a:gs pos="4000">
                      <a:srgbClr val="126FFC"/>
                    </a:gs>
                    <a:gs pos="73000">
                      <a:srgbClr val="126FFC">
                        <a:alpha val="0"/>
                      </a:srgbClr>
                    </a:gs>
                  </a:gsLst>
                  <a:lin ang="5400000" scaled="1"/>
                </a:gra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02</a:t>
            </a:r>
            <a:endParaRPr kumimoji="1" lang="zh-CN" altLang="en-US" sz="23900" b="1" dirty="0">
              <a:gradFill>
                <a:gsLst>
                  <a:gs pos="4000">
                    <a:srgbClr val="126FFC"/>
                  </a:gs>
                  <a:gs pos="73000">
                    <a:srgbClr val="126FFC">
                      <a:alpha val="0"/>
                    </a:srgbClr>
                  </a:gs>
                </a:gsLst>
                <a:lin ang="5400000" scaled="1"/>
              </a:gra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696921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8DDBE907-0411-D548-662F-22539E574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HGX</a:t>
            </a:r>
            <a:r>
              <a:rPr lang="zh-CN" altLang="en-US" dirty="0"/>
              <a:t> 服务器介绍</a:t>
            </a: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D31CF18A-F02B-CEB4-4398-8138B645AB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4454746"/>
              </p:ext>
            </p:extLst>
          </p:nvPr>
        </p:nvGraphicFramePr>
        <p:xfrm>
          <a:off x="400619" y="1259840"/>
          <a:ext cx="11395521" cy="50397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63461">
                  <a:extLst>
                    <a:ext uri="{9D8B030D-6E8A-4147-A177-3AD203B41FA5}">
                      <a16:colId xmlns:a16="http://schemas.microsoft.com/office/drawing/2014/main" val="2592836588"/>
                    </a:ext>
                  </a:extLst>
                </a:gridCol>
                <a:gridCol w="1926412">
                  <a:extLst>
                    <a:ext uri="{9D8B030D-6E8A-4147-A177-3AD203B41FA5}">
                      <a16:colId xmlns:a16="http://schemas.microsoft.com/office/drawing/2014/main" val="3815546655"/>
                    </a:ext>
                  </a:extLst>
                </a:gridCol>
                <a:gridCol w="1926412">
                  <a:extLst>
                    <a:ext uri="{9D8B030D-6E8A-4147-A177-3AD203B41FA5}">
                      <a16:colId xmlns:a16="http://schemas.microsoft.com/office/drawing/2014/main" val="406360008"/>
                    </a:ext>
                  </a:extLst>
                </a:gridCol>
                <a:gridCol w="1926412">
                  <a:extLst>
                    <a:ext uri="{9D8B030D-6E8A-4147-A177-3AD203B41FA5}">
                      <a16:colId xmlns:a16="http://schemas.microsoft.com/office/drawing/2014/main" val="352634218"/>
                    </a:ext>
                  </a:extLst>
                </a:gridCol>
                <a:gridCol w="1926412">
                  <a:extLst>
                    <a:ext uri="{9D8B030D-6E8A-4147-A177-3AD203B41FA5}">
                      <a16:colId xmlns:a16="http://schemas.microsoft.com/office/drawing/2014/main" val="4261536517"/>
                    </a:ext>
                  </a:extLst>
                </a:gridCol>
                <a:gridCol w="1926412">
                  <a:extLst>
                    <a:ext uri="{9D8B030D-6E8A-4147-A177-3AD203B41FA5}">
                      <a16:colId xmlns:a16="http://schemas.microsoft.com/office/drawing/2014/main" val="3946408147"/>
                    </a:ext>
                  </a:extLst>
                </a:gridCol>
              </a:tblGrid>
              <a:tr h="296456">
                <a:tc rowSpan="2">
                  <a:txBody>
                    <a:bodyPr/>
                    <a:lstStyle/>
                    <a:p>
                      <a:r>
                        <a:rPr lang="zh-CN" altLang="en-US" sz="1200" b="1" dirty="0"/>
                        <a:t>产品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/>
                        <a:t>HGX</a:t>
                      </a:r>
                      <a:r>
                        <a:rPr lang="zh-CN" altLang="en-US" sz="1200" b="1" dirty="0"/>
                        <a:t> </a:t>
                      </a:r>
                      <a:r>
                        <a:rPr lang="en-US" altLang="zh-CN" sz="1200" b="1" dirty="0"/>
                        <a:t>A100</a:t>
                      </a:r>
                      <a:endParaRPr lang="zh-CN" altLang="en-US" sz="1200" b="1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/>
                        <a:t>HGX</a:t>
                      </a:r>
                      <a:r>
                        <a:rPr lang="zh-CN" altLang="en-US" sz="1200" b="1" dirty="0"/>
                        <a:t> </a:t>
                      </a:r>
                      <a:r>
                        <a:rPr lang="en-US" altLang="zh-CN" sz="1200" b="1" dirty="0"/>
                        <a:t>H100</a:t>
                      </a:r>
                      <a:endParaRPr lang="zh-CN" altLang="en-US" sz="1200" b="1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/>
                        <a:t>HGX</a:t>
                      </a:r>
                      <a:r>
                        <a:rPr lang="zh-CN" altLang="en-US" sz="1200" b="1" dirty="0"/>
                        <a:t> </a:t>
                      </a:r>
                      <a:r>
                        <a:rPr lang="en-US" altLang="zh-CN" sz="1200" b="1" dirty="0"/>
                        <a:t>H200</a:t>
                      </a:r>
                      <a:endParaRPr lang="zh-CN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/>
                        <a:t>HGX</a:t>
                      </a:r>
                      <a:r>
                        <a:rPr lang="zh-CN" altLang="en-US" sz="1200" b="1" dirty="0"/>
                        <a:t> </a:t>
                      </a:r>
                      <a:r>
                        <a:rPr lang="en-US" altLang="zh-CN" sz="1200" b="1" dirty="0"/>
                        <a:t>B100</a:t>
                      </a:r>
                      <a:endParaRPr lang="zh-CN" altLang="en-US" sz="1200" b="1" dirty="0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/>
                        <a:t>HGX</a:t>
                      </a:r>
                      <a:r>
                        <a:rPr lang="zh-CN" altLang="en-US" sz="1200" b="1" dirty="0"/>
                        <a:t> </a:t>
                      </a:r>
                      <a:r>
                        <a:rPr lang="en-US" altLang="zh-CN" sz="1200" b="1" dirty="0"/>
                        <a:t>B200</a:t>
                      </a:r>
                      <a:endParaRPr lang="zh-CN" altLang="en-US" sz="1200" b="1" dirty="0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9776821"/>
                  </a:ext>
                </a:extLst>
              </a:tr>
              <a:tr h="296456">
                <a:tc vMerge="1">
                  <a:txBody>
                    <a:bodyPr/>
                    <a:lstStyle/>
                    <a:p>
                      <a:endParaRPr lang="zh-CN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/>
                        <a:t>8xA100</a:t>
                      </a:r>
                      <a:r>
                        <a:rPr lang="zh-CN" altLang="en-US" sz="1200" b="1" dirty="0"/>
                        <a:t> </a:t>
                      </a:r>
                      <a:r>
                        <a:rPr lang="en-US" altLang="zh-CN" sz="1200" b="1" dirty="0"/>
                        <a:t>SXM</a:t>
                      </a:r>
                      <a:endParaRPr lang="zh-CN" altLang="en-US" sz="1200" b="1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1" dirty="0"/>
                        <a:t>8xH100</a:t>
                      </a:r>
                      <a:r>
                        <a:rPr lang="zh-CN" altLang="en-US" sz="1200" b="1" dirty="0"/>
                        <a:t> </a:t>
                      </a:r>
                      <a:r>
                        <a:rPr lang="en-US" altLang="zh-CN" sz="1200" b="1" dirty="0"/>
                        <a:t>SXM</a:t>
                      </a:r>
                      <a:endParaRPr lang="zh-CN" altLang="en-US" sz="1200" b="1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1" dirty="0"/>
                        <a:t>8xH200</a:t>
                      </a:r>
                      <a:r>
                        <a:rPr lang="zh-CN" altLang="en-US" sz="1200" b="1" dirty="0"/>
                        <a:t> </a:t>
                      </a:r>
                      <a:r>
                        <a:rPr lang="en-US" altLang="zh-CN" sz="1200" b="1" dirty="0"/>
                        <a:t>SXM</a:t>
                      </a:r>
                      <a:endParaRPr lang="zh-CN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1" dirty="0"/>
                        <a:t>8xB100</a:t>
                      </a:r>
                      <a:r>
                        <a:rPr lang="zh-CN" altLang="en-US" sz="1200" b="1" dirty="0"/>
                        <a:t> </a:t>
                      </a:r>
                      <a:r>
                        <a:rPr lang="en-US" altLang="zh-CN" sz="1200" b="1" dirty="0"/>
                        <a:t>SXM</a:t>
                      </a:r>
                      <a:endParaRPr lang="zh-CN" altLang="en-US" sz="1200" b="1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1" dirty="0"/>
                        <a:t>8xB200</a:t>
                      </a:r>
                      <a:r>
                        <a:rPr lang="zh-CN" altLang="en-US" sz="1200" b="1" dirty="0"/>
                        <a:t> </a:t>
                      </a:r>
                      <a:r>
                        <a:rPr lang="en-US" altLang="zh-CN" sz="1200" b="1" dirty="0"/>
                        <a:t>SXM</a:t>
                      </a:r>
                      <a:endParaRPr lang="zh-CN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9841718"/>
                  </a:ext>
                </a:extLst>
              </a:tr>
              <a:tr h="296456">
                <a:tc>
                  <a:txBody>
                    <a:bodyPr/>
                    <a:lstStyle/>
                    <a:p>
                      <a:r>
                        <a:rPr lang="zh-CN" altLang="en-US" sz="1200" b="1" dirty="0"/>
                        <a:t>架构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/>
                        <a:t>Ampere</a:t>
                      </a:r>
                      <a:endParaRPr lang="zh-CN" altLang="en-US" sz="1200" b="1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200" b="1" dirty="0"/>
                        <a:t>Hopper</a:t>
                      </a:r>
                      <a:endParaRPr lang="zh-CN" altLang="en-US" sz="1200" b="1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200" b="1" dirty="0"/>
                        <a:t>Blackwell</a:t>
                      </a:r>
                      <a:endParaRPr lang="zh-CN" altLang="en-US" sz="1200" b="1" dirty="0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57573249"/>
                  </a:ext>
                </a:extLst>
              </a:tr>
              <a:tr h="296456">
                <a:tc>
                  <a:txBody>
                    <a:bodyPr/>
                    <a:lstStyle/>
                    <a:p>
                      <a:r>
                        <a:rPr lang="en-US" altLang="zh-CN" sz="1200" b="1" dirty="0"/>
                        <a:t>HBM</a:t>
                      </a:r>
                      <a:r>
                        <a:rPr lang="zh-CN" altLang="en-US" sz="1200" b="1" dirty="0"/>
                        <a:t> 大小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640GB</a:t>
                      </a:r>
                      <a:endParaRPr lang="zh-CN" altLang="en-US" sz="12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1.1TB</a:t>
                      </a:r>
                      <a:endParaRPr lang="zh-CN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2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1.44TB/1.5TB</a:t>
                      </a:r>
                      <a:endParaRPr lang="zh-CN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99242750"/>
                  </a:ext>
                </a:extLst>
              </a:tr>
              <a:tr h="296456">
                <a:tc>
                  <a:txBody>
                    <a:bodyPr/>
                    <a:lstStyle/>
                    <a:p>
                      <a:r>
                        <a:rPr lang="en-US" altLang="zh-CN" sz="1200" b="1" dirty="0"/>
                        <a:t>HBM </a:t>
                      </a:r>
                      <a:r>
                        <a:rPr lang="zh-CN" altLang="en-US" sz="1200" b="1" dirty="0"/>
                        <a:t>带宽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2TB/s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3.35TB/s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4.8TB/s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8TB/s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8TB/s</a:t>
                      </a:r>
                      <a:endParaRPr lang="zh-CN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52946499"/>
                  </a:ext>
                </a:extLst>
              </a:tr>
              <a:tr h="296456">
                <a:tc>
                  <a:txBody>
                    <a:bodyPr/>
                    <a:lstStyle/>
                    <a:p>
                      <a:r>
                        <a:rPr lang="en-US" altLang="zh-CN" sz="1200" b="1" dirty="0"/>
                        <a:t>FP16</a:t>
                      </a:r>
                      <a:r>
                        <a:rPr lang="zh-CN" altLang="en-US" sz="1200" b="1" dirty="0"/>
                        <a:t> </a:t>
                      </a:r>
                      <a:r>
                        <a:rPr lang="en-US" altLang="zh-CN" sz="1200" b="1" dirty="0"/>
                        <a:t>(FLOPS)</a:t>
                      </a:r>
                      <a:endParaRPr lang="zh-CN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312T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1P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1P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1.75P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2.25P</a:t>
                      </a:r>
                      <a:endParaRPr lang="zh-CN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4050419"/>
                  </a:ext>
                </a:extLst>
              </a:tr>
              <a:tr h="296456">
                <a:tc>
                  <a:txBody>
                    <a:bodyPr/>
                    <a:lstStyle/>
                    <a:p>
                      <a:r>
                        <a:rPr lang="en-US" altLang="zh-CN" sz="1200" b="1" dirty="0"/>
                        <a:t>INT8</a:t>
                      </a:r>
                      <a:r>
                        <a:rPr lang="zh-CN" altLang="en-US" sz="1200" b="1" dirty="0"/>
                        <a:t> </a:t>
                      </a:r>
                      <a:r>
                        <a:rPr lang="en-US" altLang="zh-CN" sz="1200" b="1" dirty="0"/>
                        <a:t>(OPS)</a:t>
                      </a:r>
                      <a:endParaRPr lang="zh-CN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624T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2P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2P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3.5P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4.5P</a:t>
                      </a:r>
                      <a:endParaRPr lang="zh-CN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53886213"/>
                  </a:ext>
                </a:extLst>
              </a:tr>
              <a:tr h="296456">
                <a:tc>
                  <a:txBody>
                    <a:bodyPr/>
                    <a:lstStyle/>
                    <a:p>
                      <a:r>
                        <a:rPr lang="en-US" altLang="zh-CN" sz="1200" b="1" dirty="0"/>
                        <a:t>FP8</a:t>
                      </a:r>
                      <a:r>
                        <a:rPr lang="zh-CN" altLang="en-US" sz="1200" b="1" dirty="0"/>
                        <a:t> </a:t>
                      </a:r>
                      <a:r>
                        <a:rPr lang="en-US" altLang="zh-CN" sz="1200" b="1" dirty="0"/>
                        <a:t>(FLOPS)</a:t>
                      </a:r>
                      <a:endParaRPr lang="zh-CN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N</a:t>
                      </a:r>
                      <a:endParaRPr lang="zh-CN" altLang="en-US" sz="1200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2P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2P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3.5P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4.5P</a:t>
                      </a:r>
                      <a:endParaRPr lang="zh-CN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7964262"/>
                  </a:ext>
                </a:extLst>
              </a:tr>
              <a:tr h="296456">
                <a:tc>
                  <a:txBody>
                    <a:bodyPr/>
                    <a:lstStyle/>
                    <a:p>
                      <a:r>
                        <a:rPr lang="en-US" altLang="zh-CN" sz="1200" b="1" dirty="0"/>
                        <a:t>FP6</a:t>
                      </a:r>
                      <a:r>
                        <a:rPr lang="zh-CN" altLang="en-US" sz="1200" b="1" dirty="0"/>
                        <a:t> </a:t>
                      </a:r>
                      <a:r>
                        <a:rPr lang="en-US" altLang="zh-CN" sz="1200" b="1" dirty="0"/>
                        <a:t>(FLOPS)</a:t>
                      </a:r>
                      <a:endParaRPr lang="zh-CN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N</a:t>
                      </a:r>
                      <a:endParaRPr lang="zh-CN" altLang="en-US" sz="1200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N</a:t>
                      </a:r>
                      <a:endParaRPr lang="zh-CN" altLang="en-US" sz="1200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N</a:t>
                      </a:r>
                      <a:endParaRPr lang="zh-CN" altLang="en-US" sz="1200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3.5P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4.5P</a:t>
                      </a:r>
                      <a:endParaRPr lang="zh-CN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42708642"/>
                  </a:ext>
                </a:extLst>
              </a:tr>
              <a:tr h="296456">
                <a:tc>
                  <a:txBody>
                    <a:bodyPr/>
                    <a:lstStyle/>
                    <a:p>
                      <a:r>
                        <a:rPr lang="en-US" altLang="zh-CN" sz="1200" b="1" dirty="0"/>
                        <a:t>FP4</a:t>
                      </a:r>
                      <a:r>
                        <a:rPr lang="zh-CN" altLang="en-US" sz="1200" b="1" dirty="0"/>
                        <a:t> </a:t>
                      </a:r>
                      <a:r>
                        <a:rPr lang="en-US" altLang="zh-CN" sz="1200" b="1" dirty="0"/>
                        <a:t>(FLOPS)</a:t>
                      </a:r>
                      <a:endParaRPr lang="zh-CN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N</a:t>
                      </a:r>
                      <a:endParaRPr lang="zh-CN" altLang="en-US" sz="1200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N</a:t>
                      </a:r>
                      <a:endParaRPr lang="zh-CN" altLang="en-US" sz="1200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N</a:t>
                      </a:r>
                      <a:endParaRPr lang="zh-CN" altLang="en-US" sz="1200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7P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9P</a:t>
                      </a:r>
                      <a:endParaRPr lang="zh-CN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31146131"/>
                  </a:ext>
                </a:extLst>
              </a:tr>
              <a:tr h="296456">
                <a:tc>
                  <a:txBody>
                    <a:bodyPr/>
                    <a:lstStyle/>
                    <a:p>
                      <a:r>
                        <a:rPr lang="en-US" altLang="zh-CN" sz="1200" b="1" dirty="0"/>
                        <a:t>GPU-GPU</a:t>
                      </a:r>
                      <a:r>
                        <a:rPr lang="zh-CN" altLang="en-US" sz="1200" b="1" dirty="0"/>
                        <a:t> 带宽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600 GB/s</a:t>
                      </a:r>
                      <a:endParaRPr lang="zh-CN" altLang="en-US" sz="12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900 GB/s</a:t>
                      </a:r>
                      <a:endParaRPr lang="zh-CN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2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1.8 TB/s</a:t>
                      </a:r>
                      <a:endParaRPr lang="zh-CN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78173319"/>
                  </a:ext>
                </a:extLst>
              </a:tr>
              <a:tr h="296456">
                <a:tc>
                  <a:txBody>
                    <a:bodyPr/>
                    <a:lstStyle/>
                    <a:p>
                      <a:r>
                        <a:rPr lang="en-US" altLang="zh-CN" sz="1200" b="1"/>
                        <a:t>NVLink</a:t>
                      </a:r>
                      <a:r>
                        <a:rPr lang="zh-CN" altLang="en-US" sz="1200" b="1"/>
                        <a:t> 带宽</a:t>
                      </a:r>
                      <a:endParaRPr lang="zh-CN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4.8 TB/s</a:t>
                      </a:r>
                      <a:endParaRPr lang="zh-CN" altLang="en-US" sz="12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7.2 TB/s</a:t>
                      </a:r>
                      <a:endParaRPr lang="zh-CN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14.4 T/s</a:t>
                      </a:r>
                      <a:endParaRPr lang="zh-CN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6394682"/>
                  </a:ext>
                </a:extLst>
              </a:tr>
              <a:tr h="296456">
                <a:tc>
                  <a:txBody>
                    <a:bodyPr/>
                    <a:lstStyle/>
                    <a:p>
                      <a:pPr marL="0" algn="l" defTabSz="1219200" rtl="0" eaLnBrk="1" latinLnBrk="0" hangingPunct="1"/>
                      <a:r>
                        <a:rPr lang="en" altLang="zh-CN" sz="11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Ethernet</a:t>
                      </a:r>
                      <a:r>
                        <a:rPr lang="zh-CN" altLang="en-US" sz="11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带宽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200 Gb/s</a:t>
                      </a:r>
                      <a:endParaRPr lang="zh-CN" altLang="en-US" sz="12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400 Gb/s + 20 0Gb/s</a:t>
                      </a:r>
                      <a:endParaRPr lang="zh-CN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2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2 x 400 Gb/s</a:t>
                      </a:r>
                      <a:endParaRPr lang="zh-CN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07819025"/>
                  </a:ext>
                </a:extLst>
              </a:tr>
              <a:tr h="296456">
                <a:tc>
                  <a:txBody>
                    <a:bodyPr/>
                    <a:lstStyle/>
                    <a:p>
                      <a:r>
                        <a:rPr lang="en-US" altLang="zh-CN" sz="1100" b="1" dirty="0"/>
                        <a:t>IB </a:t>
                      </a:r>
                      <a:r>
                        <a:rPr lang="zh-CN" altLang="en-US" sz="1100" b="1" dirty="0"/>
                        <a:t>带宽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8 x 200 Gb/s</a:t>
                      </a:r>
                      <a:endParaRPr lang="zh-CN" altLang="en-US" sz="12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8 x 400Gb/s</a:t>
                      </a:r>
                      <a:endParaRPr lang="zh-CN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2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8 x 400 Gb/s</a:t>
                      </a:r>
                      <a:endParaRPr lang="zh-CN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44883205"/>
                  </a:ext>
                </a:extLst>
              </a:tr>
              <a:tr h="296456">
                <a:tc>
                  <a:txBody>
                    <a:bodyPr/>
                    <a:lstStyle/>
                    <a:p>
                      <a:r>
                        <a:rPr lang="en-US" altLang="zh-CN" sz="1200" b="1" dirty="0"/>
                        <a:t>GPUs</a:t>
                      </a:r>
                      <a:r>
                        <a:rPr lang="zh-CN" altLang="en-US" sz="1200" b="1" dirty="0"/>
                        <a:t> </a:t>
                      </a:r>
                      <a:r>
                        <a:rPr lang="en-US" altLang="zh-CN" sz="1200" b="1" dirty="0"/>
                        <a:t>Power</a:t>
                      </a:r>
                      <a:endParaRPr lang="zh-CN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3.2kw</a:t>
                      </a:r>
                      <a:endParaRPr lang="zh-CN" altLang="en-US" sz="12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5.6kw</a:t>
                      </a:r>
                      <a:endParaRPr lang="zh-CN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5.6kw</a:t>
                      </a:r>
                      <a:endParaRPr lang="zh-CN" altLang="en-US" sz="12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8kw</a:t>
                      </a:r>
                      <a:endParaRPr lang="zh-CN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331675271"/>
                  </a:ext>
                </a:extLst>
              </a:tr>
              <a:tr h="296456">
                <a:tc>
                  <a:txBody>
                    <a:bodyPr/>
                    <a:lstStyle/>
                    <a:p>
                      <a:r>
                        <a:rPr lang="zh-CN" altLang="en-US" sz="1200" b="1" dirty="0"/>
                        <a:t>总</a:t>
                      </a:r>
                      <a:r>
                        <a:rPr lang="en-US" altLang="zh-CN" sz="1200" b="1" dirty="0"/>
                        <a:t>Power</a:t>
                      </a:r>
                      <a:endParaRPr lang="zh-CN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6.5kw</a:t>
                      </a:r>
                      <a:endParaRPr lang="zh-CN" altLang="en-US" sz="12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10.2kw</a:t>
                      </a:r>
                      <a:endParaRPr lang="zh-CN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10.2kw</a:t>
                      </a:r>
                      <a:endParaRPr lang="zh-CN" altLang="en-US" sz="12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14.3kw</a:t>
                      </a:r>
                      <a:endParaRPr lang="zh-CN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187093621"/>
                  </a:ext>
                </a:extLst>
              </a:tr>
              <a:tr h="296456">
                <a:tc>
                  <a:txBody>
                    <a:bodyPr/>
                    <a:lstStyle/>
                    <a:p>
                      <a:r>
                        <a:rPr lang="zh-CN" altLang="en-US" sz="1200" b="1" dirty="0"/>
                        <a:t>网络产品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ConnectX-6</a:t>
                      </a:r>
                      <a:r>
                        <a:rPr lang="zh-CN" altLang="en-US" sz="1200" dirty="0"/>
                        <a:t> </a:t>
                      </a:r>
                      <a:r>
                        <a:rPr lang="en-US" altLang="zh-CN" sz="1200" dirty="0"/>
                        <a:t>NIC</a:t>
                      </a:r>
                      <a:endParaRPr lang="zh-CN" altLang="en-US" sz="12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dirty="0"/>
                        <a:t>ConnectX-7</a:t>
                      </a:r>
                      <a:r>
                        <a:rPr lang="zh-CN" altLang="en-US" sz="1200" dirty="0"/>
                        <a:t> </a:t>
                      </a:r>
                      <a:r>
                        <a:rPr lang="en-US" altLang="zh-CN" sz="1200" dirty="0"/>
                        <a:t>NIC</a:t>
                      </a:r>
                      <a:endParaRPr lang="zh-CN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2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dirty="0"/>
                        <a:t>BlueField-3</a:t>
                      </a:r>
                      <a:r>
                        <a:rPr lang="zh-CN" altLang="en-US" sz="1200" dirty="0"/>
                        <a:t> </a:t>
                      </a:r>
                      <a:r>
                        <a:rPr lang="en-US" altLang="zh-CN" sz="1200" dirty="0"/>
                        <a:t>DPU + ConnectX-7</a:t>
                      </a:r>
                      <a:r>
                        <a:rPr lang="zh-CN" altLang="en-US" sz="1200" dirty="0"/>
                        <a:t> </a:t>
                      </a:r>
                      <a:r>
                        <a:rPr lang="en-US" altLang="zh-CN" sz="1200" dirty="0"/>
                        <a:t>NIC</a:t>
                      </a:r>
                      <a:endParaRPr lang="zh-CN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939184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931761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8DDBE907-0411-D548-662F-22539E574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HGX</a:t>
            </a:r>
            <a:r>
              <a:rPr lang="zh-CN" altLang="en-US" dirty="0"/>
              <a:t> 服务器介绍</a:t>
            </a: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D31CF18A-F02B-CEB4-4398-8138B645AB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55403"/>
              </p:ext>
            </p:extLst>
          </p:nvPr>
        </p:nvGraphicFramePr>
        <p:xfrm>
          <a:off x="623635" y="1259834"/>
          <a:ext cx="5616285" cy="50397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63461">
                  <a:extLst>
                    <a:ext uri="{9D8B030D-6E8A-4147-A177-3AD203B41FA5}">
                      <a16:colId xmlns:a16="http://schemas.microsoft.com/office/drawing/2014/main" val="2592836588"/>
                    </a:ext>
                  </a:extLst>
                </a:gridCol>
                <a:gridCol w="1926412">
                  <a:extLst>
                    <a:ext uri="{9D8B030D-6E8A-4147-A177-3AD203B41FA5}">
                      <a16:colId xmlns:a16="http://schemas.microsoft.com/office/drawing/2014/main" val="4261536517"/>
                    </a:ext>
                  </a:extLst>
                </a:gridCol>
                <a:gridCol w="1926412">
                  <a:extLst>
                    <a:ext uri="{9D8B030D-6E8A-4147-A177-3AD203B41FA5}">
                      <a16:colId xmlns:a16="http://schemas.microsoft.com/office/drawing/2014/main" val="3946408147"/>
                    </a:ext>
                  </a:extLst>
                </a:gridCol>
              </a:tblGrid>
              <a:tr h="296456">
                <a:tc rowSpan="2">
                  <a:txBody>
                    <a:bodyPr/>
                    <a:lstStyle/>
                    <a:p>
                      <a:r>
                        <a:rPr lang="zh-CN" altLang="en-US" sz="1200" b="1" dirty="0"/>
                        <a:t>产品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/>
                        <a:t>HGX</a:t>
                      </a:r>
                      <a:r>
                        <a:rPr lang="zh-CN" altLang="en-US" sz="1200" b="1" dirty="0"/>
                        <a:t> </a:t>
                      </a:r>
                      <a:r>
                        <a:rPr lang="en-US" altLang="zh-CN" sz="1200" b="1" dirty="0"/>
                        <a:t>B100</a:t>
                      </a:r>
                      <a:endParaRPr lang="zh-CN" altLang="en-US" sz="1200" b="1" dirty="0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/>
                        <a:t>HGX</a:t>
                      </a:r>
                      <a:r>
                        <a:rPr lang="zh-CN" altLang="en-US" sz="1200" b="1" dirty="0"/>
                        <a:t> </a:t>
                      </a:r>
                      <a:r>
                        <a:rPr lang="en-US" altLang="zh-CN" sz="1200" b="1" dirty="0"/>
                        <a:t>B200</a:t>
                      </a:r>
                      <a:endParaRPr lang="zh-CN" altLang="en-US" sz="1200" b="1" dirty="0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9776821"/>
                  </a:ext>
                </a:extLst>
              </a:tr>
              <a:tr h="296456">
                <a:tc vMerge="1">
                  <a:txBody>
                    <a:bodyPr/>
                    <a:lstStyle/>
                    <a:p>
                      <a:endParaRPr lang="zh-CN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1" dirty="0"/>
                        <a:t>8xB100</a:t>
                      </a:r>
                      <a:r>
                        <a:rPr lang="zh-CN" altLang="en-US" sz="1200" b="1" dirty="0"/>
                        <a:t> </a:t>
                      </a:r>
                      <a:r>
                        <a:rPr lang="en-US" altLang="zh-CN" sz="1200" b="1" dirty="0"/>
                        <a:t>SXM</a:t>
                      </a:r>
                      <a:endParaRPr lang="zh-CN" altLang="en-US" sz="1200" b="1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1" dirty="0"/>
                        <a:t>8xB200</a:t>
                      </a:r>
                      <a:r>
                        <a:rPr lang="zh-CN" altLang="en-US" sz="1200" b="1" dirty="0"/>
                        <a:t> </a:t>
                      </a:r>
                      <a:r>
                        <a:rPr lang="en-US" altLang="zh-CN" sz="1200" b="1" dirty="0"/>
                        <a:t>SXM</a:t>
                      </a:r>
                      <a:endParaRPr lang="zh-CN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9841718"/>
                  </a:ext>
                </a:extLst>
              </a:tr>
              <a:tr h="296456">
                <a:tc>
                  <a:txBody>
                    <a:bodyPr/>
                    <a:lstStyle/>
                    <a:p>
                      <a:r>
                        <a:rPr lang="zh-CN" altLang="en-US" sz="1200" b="1" dirty="0"/>
                        <a:t>架构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200" b="1" dirty="0"/>
                        <a:t>Blackwell</a:t>
                      </a:r>
                      <a:endParaRPr lang="zh-CN" altLang="en-US" sz="1200" b="1" dirty="0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57573249"/>
                  </a:ext>
                </a:extLst>
              </a:tr>
              <a:tr h="296456">
                <a:tc>
                  <a:txBody>
                    <a:bodyPr/>
                    <a:lstStyle/>
                    <a:p>
                      <a:r>
                        <a:rPr lang="en-US" altLang="zh-CN" sz="1200" b="1" dirty="0"/>
                        <a:t>HBM</a:t>
                      </a:r>
                      <a:r>
                        <a:rPr lang="zh-CN" altLang="en-US" sz="1200" b="1" dirty="0"/>
                        <a:t> 大小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1.44TB/1.5TB</a:t>
                      </a:r>
                      <a:endParaRPr lang="zh-CN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99242750"/>
                  </a:ext>
                </a:extLst>
              </a:tr>
              <a:tr h="296456">
                <a:tc>
                  <a:txBody>
                    <a:bodyPr/>
                    <a:lstStyle/>
                    <a:p>
                      <a:r>
                        <a:rPr lang="en-US" altLang="zh-CN" sz="1200" b="1" dirty="0"/>
                        <a:t>HBM </a:t>
                      </a:r>
                      <a:r>
                        <a:rPr lang="zh-CN" altLang="en-US" sz="1200" b="1" dirty="0"/>
                        <a:t>带宽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8TB/s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8TB/s</a:t>
                      </a:r>
                      <a:endParaRPr lang="zh-CN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52946499"/>
                  </a:ext>
                </a:extLst>
              </a:tr>
              <a:tr h="296456">
                <a:tc>
                  <a:txBody>
                    <a:bodyPr/>
                    <a:lstStyle/>
                    <a:p>
                      <a:r>
                        <a:rPr lang="en-US" altLang="zh-CN" sz="1200" b="1" dirty="0"/>
                        <a:t>FP16</a:t>
                      </a:r>
                      <a:r>
                        <a:rPr lang="zh-CN" altLang="en-US" sz="1200" b="1" dirty="0"/>
                        <a:t> </a:t>
                      </a:r>
                      <a:r>
                        <a:rPr lang="en-US" altLang="zh-CN" sz="1200" b="1" dirty="0"/>
                        <a:t>(FLOPS)</a:t>
                      </a:r>
                      <a:endParaRPr lang="zh-CN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1.75P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2.25P</a:t>
                      </a:r>
                      <a:endParaRPr lang="zh-CN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4050419"/>
                  </a:ext>
                </a:extLst>
              </a:tr>
              <a:tr h="296456">
                <a:tc>
                  <a:txBody>
                    <a:bodyPr/>
                    <a:lstStyle/>
                    <a:p>
                      <a:r>
                        <a:rPr lang="en-US" altLang="zh-CN" sz="1200" b="1" dirty="0"/>
                        <a:t>INT8</a:t>
                      </a:r>
                      <a:r>
                        <a:rPr lang="zh-CN" altLang="en-US" sz="1200" b="1" dirty="0"/>
                        <a:t> </a:t>
                      </a:r>
                      <a:r>
                        <a:rPr lang="en-US" altLang="zh-CN" sz="1200" b="1" dirty="0"/>
                        <a:t>(OPS)</a:t>
                      </a:r>
                      <a:endParaRPr lang="zh-CN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3.5P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4.5P</a:t>
                      </a:r>
                      <a:endParaRPr lang="zh-CN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53886213"/>
                  </a:ext>
                </a:extLst>
              </a:tr>
              <a:tr h="296456">
                <a:tc>
                  <a:txBody>
                    <a:bodyPr/>
                    <a:lstStyle/>
                    <a:p>
                      <a:r>
                        <a:rPr lang="en-US" altLang="zh-CN" sz="1200" b="1" dirty="0"/>
                        <a:t>FP8</a:t>
                      </a:r>
                      <a:r>
                        <a:rPr lang="zh-CN" altLang="en-US" sz="1200" b="1" dirty="0"/>
                        <a:t> </a:t>
                      </a:r>
                      <a:r>
                        <a:rPr lang="en-US" altLang="zh-CN" sz="1200" b="1" dirty="0"/>
                        <a:t>(FLOPS)</a:t>
                      </a:r>
                      <a:endParaRPr lang="zh-CN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3.5P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4.5P</a:t>
                      </a:r>
                      <a:endParaRPr lang="zh-CN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7964262"/>
                  </a:ext>
                </a:extLst>
              </a:tr>
              <a:tr h="296456">
                <a:tc>
                  <a:txBody>
                    <a:bodyPr/>
                    <a:lstStyle/>
                    <a:p>
                      <a:r>
                        <a:rPr lang="en-US" altLang="zh-CN" sz="1200" b="1" dirty="0"/>
                        <a:t>FP6</a:t>
                      </a:r>
                      <a:r>
                        <a:rPr lang="zh-CN" altLang="en-US" sz="1200" b="1" dirty="0"/>
                        <a:t> </a:t>
                      </a:r>
                      <a:r>
                        <a:rPr lang="en-US" altLang="zh-CN" sz="1200" b="1" dirty="0"/>
                        <a:t>(FLOPS)</a:t>
                      </a:r>
                      <a:endParaRPr lang="zh-CN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3.5P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4.5P</a:t>
                      </a:r>
                      <a:endParaRPr lang="zh-CN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42708642"/>
                  </a:ext>
                </a:extLst>
              </a:tr>
              <a:tr h="296456">
                <a:tc>
                  <a:txBody>
                    <a:bodyPr/>
                    <a:lstStyle/>
                    <a:p>
                      <a:r>
                        <a:rPr lang="en-US" altLang="zh-CN" sz="1200" b="1" dirty="0"/>
                        <a:t>FP4</a:t>
                      </a:r>
                      <a:r>
                        <a:rPr lang="zh-CN" altLang="en-US" sz="1200" b="1" dirty="0"/>
                        <a:t> </a:t>
                      </a:r>
                      <a:r>
                        <a:rPr lang="en-US" altLang="zh-CN" sz="1200" b="1" dirty="0"/>
                        <a:t>(FLOPS)</a:t>
                      </a:r>
                      <a:endParaRPr lang="zh-CN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7P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9P</a:t>
                      </a:r>
                      <a:endParaRPr lang="zh-CN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31146131"/>
                  </a:ext>
                </a:extLst>
              </a:tr>
              <a:tr h="296456">
                <a:tc>
                  <a:txBody>
                    <a:bodyPr/>
                    <a:lstStyle/>
                    <a:p>
                      <a:r>
                        <a:rPr lang="en-US" altLang="zh-CN" sz="1200" b="1" dirty="0"/>
                        <a:t>GPU-GPU</a:t>
                      </a:r>
                      <a:r>
                        <a:rPr lang="zh-CN" altLang="en-US" sz="1200" b="1" dirty="0"/>
                        <a:t> 带宽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1.8 TB/s</a:t>
                      </a:r>
                      <a:endParaRPr lang="zh-CN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78173319"/>
                  </a:ext>
                </a:extLst>
              </a:tr>
              <a:tr h="296456">
                <a:tc>
                  <a:txBody>
                    <a:bodyPr/>
                    <a:lstStyle/>
                    <a:p>
                      <a:r>
                        <a:rPr lang="en-US" altLang="zh-CN" sz="1200" b="1"/>
                        <a:t>NVLink</a:t>
                      </a:r>
                      <a:r>
                        <a:rPr lang="zh-CN" altLang="en-US" sz="1200" b="1"/>
                        <a:t> 带宽</a:t>
                      </a:r>
                      <a:endParaRPr lang="zh-CN" altLang="en-US" sz="1200" b="1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14.4 T/s</a:t>
                      </a:r>
                      <a:endParaRPr lang="zh-CN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6394682"/>
                  </a:ext>
                </a:extLst>
              </a:tr>
              <a:tr h="296456">
                <a:tc>
                  <a:txBody>
                    <a:bodyPr/>
                    <a:lstStyle/>
                    <a:p>
                      <a:pPr marL="0" algn="l" defTabSz="1219200" rtl="0" eaLnBrk="1" latinLnBrk="0" hangingPunct="1"/>
                      <a:r>
                        <a:rPr lang="en" altLang="zh-CN" sz="11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Ethernet</a:t>
                      </a:r>
                      <a:r>
                        <a:rPr lang="zh-CN" altLang="en-US" sz="11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带宽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2 x 400 Gb/s</a:t>
                      </a:r>
                      <a:endParaRPr lang="zh-CN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07819025"/>
                  </a:ext>
                </a:extLst>
              </a:tr>
              <a:tr h="296456">
                <a:tc>
                  <a:txBody>
                    <a:bodyPr/>
                    <a:lstStyle/>
                    <a:p>
                      <a:r>
                        <a:rPr lang="en-US" altLang="zh-CN" sz="1100" b="1" dirty="0"/>
                        <a:t>IB </a:t>
                      </a:r>
                      <a:r>
                        <a:rPr lang="zh-CN" altLang="en-US" sz="1100" b="1" dirty="0"/>
                        <a:t>带宽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8 x 400 Gb/s</a:t>
                      </a:r>
                      <a:endParaRPr lang="zh-CN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44883205"/>
                  </a:ext>
                </a:extLst>
              </a:tr>
              <a:tr h="296456">
                <a:tc>
                  <a:txBody>
                    <a:bodyPr/>
                    <a:lstStyle/>
                    <a:p>
                      <a:r>
                        <a:rPr lang="en-US" altLang="zh-CN" sz="1200" b="1" dirty="0"/>
                        <a:t>GPUs</a:t>
                      </a:r>
                      <a:r>
                        <a:rPr lang="zh-CN" altLang="en-US" sz="1200" b="1" dirty="0"/>
                        <a:t> </a:t>
                      </a:r>
                      <a:r>
                        <a:rPr lang="en-US" altLang="zh-CN" sz="1200" b="1" dirty="0"/>
                        <a:t>Power</a:t>
                      </a:r>
                      <a:endParaRPr lang="zh-CN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5.6kw</a:t>
                      </a:r>
                      <a:endParaRPr lang="zh-CN" altLang="en-US" sz="12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8kw</a:t>
                      </a:r>
                      <a:endParaRPr lang="zh-CN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331675271"/>
                  </a:ext>
                </a:extLst>
              </a:tr>
              <a:tr h="296456">
                <a:tc>
                  <a:txBody>
                    <a:bodyPr/>
                    <a:lstStyle/>
                    <a:p>
                      <a:r>
                        <a:rPr lang="zh-CN" altLang="en-US" sz="1200" b="1" dirty="0"/>
                        <a:t>总</a:t>
                      </a:r>
                      <a:r>
                        <a:rPr lang="en-US" altLang="zh-CN" sz="1200" b="1" dirty="0"/>
                        <a:t>Power</a:t>
                      </a:r>
                      <a:endParaRPr lang="zh-CN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10.2kw</a:t>
                      </a:r>
                      <a:endParaRPr lang="zh-CN" altLang="en-US" sz="12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14.3kw</a:t>
                      </a:r>
                      <a:endParaRPr lang="zh-CN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187093621"/>
                  </a:ext>
                </a:extLst>
              </a:tr>
              <a:tr h="296456">
                <a:tc>
                  <a:txBody>
                    <a:bodyPr/>
                    <a:lstStyle/>
                    <a:p>
                      <a:r>
                        <a:rPr lang="zh-CN" altLang="en-US" sz="1200" b="1" dirty="0"/>
                        <a:t>网络产品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dirty="0"/>
                        <a:t>BlueField-3</a:t>
                      </a:r>
                      <a:r>
                        <a:rPr lang="zh-CN" altLang="en-US" sz="1200" dirty="0"/>
                        <a:t> </a:t>
                      </a:r>
                      <a:r>
                        <a:rPr lang="en-US" altLang="zh-CN" sz="1200" dirty="0"/>
                        <a:t>DPU + ConnectX-7</a:t>
                      </a:r>
                      <a:r>
                        <a:rPr lang="zh-CN" altLang="en-US" sz="1200" dirty="0"/>
                        <a:t> </a:t>
                      </a:r>
                      <a:r>
                        <a:rPr lang="en-US" altLang="zh-CN" sz="1200" dirty="0"/>
                        <a:t>NIC</a:t>
                      </a:r>
                      <a:endParaRPr lang="zh-CN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93918435"/>
                  </a:ext>
                </a:extLst>
              </a:tr>
            </a:tbl>
          </a:graphicData>
        </a:graphic>
      </p:graphicFrame>
      <p:pic>
        <p:nvPicPr>
          <p:cNvPr id="6" name="图片 5">
            <a:extLst>
              <a:ext uri="{FF2B5EF4-FFF2-40B4-BE49-F238E27FC236}">
                <a16:creationId xmlns:a16="http://schemas.microsoft.com/office/drawing/2014/main" id="{5BE6A35E-F95D-2E66-0EB8-946C2FCC9B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5155" y="1259834"/>
            <a:ext cx="4146245" cy="5039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0527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8DDBE907-0411-D548-662F-22539E574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HGX</a:t>
            </a:r>
            <a:r>
              <a:rPr lang="zh-CN" altLang="en-US" dirty="0"/>
              <a:t> 服务器介绍</a:t>
            </a: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D31CF18A-F02B-CEB4-4398-8138B645AB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2068108"/>
              </p:ext>
            </p:extLst>
          </p:nvPr>
        </p:nvGraphicFramePr>
        <p:xfrm>
          <a:off x="400619" y="1259840"/>
          <a:ext cx="5616285" cy="50397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63461">
                  <a:extLst>
                    <a:ext uri="{9D8B030D-6E8A-4147-A177-3AD203B41FA5}">
                      <a16:colId xmlns:a16="http://schemas.microsoft.com/office/drawing/2014/main" val="2592836588"/>
                    </a:ext>
                  </a:extLst>
                </a:gridCol>
                <a:gridCol w="1926412">
                  <a:extLst>
                    <a:ext uri="{9D8B030D-6E8A-4147-A177-3AD203B41FA5}">
                      <a16:colId xmlns:a16="http://schemas.microsoft.com/office/drawing/2014/main" val="4261536517"/>
                    </a:ext>
                  </a:extLst>
                </a:gridCol>
                <a:gridCol w="1926412">
                  <a:extLst>
                    <a:ext uri="{9D8B030D-6E8A-4147-A177-3AD203B41FA5}">
                      <a16:colId xmlns:a16="http://schemas.microsoft.com/office/drawing/2014/main" val="3946408147"/>
                    </a:ext>
                  </a:extLst>
                </a:gridCol>
              </a:tblGrid>
              <a:tr h="296456">
                <a:tc rowSpan="2">
                  <a:txBody>
                    <a:bodyPr/>
                    <a:lstStyle/>
                    <a:p>
                      <a:r>
                        <a:rPr lang="zh-CN" altLang="en-US" sz="1200" b="1" dirty="0"/>
                        <a:t>产品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/>
                        <a:t>HGX</a:t>
                      </a:r>
                      <a:r>
                        <a:rPr lang="zh-CN" altLang="en-US" sz="1200" b="1" dirty="0"/>
                        <a:t> </a:t>
                      </a:r>
                      <a:r>
                        <a:rPr lang="en-US" altLang="zh-CN" sz="1200" b="1" dirty="0"/>
                        <a:t>B100</a:t>
                      </a:r>
                      <a:endParaRPr lang="zh-CN" altLang="en-US" sz="1200" b="1" dirty="0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/>
                        <a:t>HGX</a:t>
                      </a:r>
                      <a:r>
                        <a:rPr lang="zh-CN" altLang="en-US" sz="1200" b="1" dirty="0"/>
                        <a:t> </a:t>
                      </a:r>
                      <a:r>
                        <a:rPr lang="en-US" altLang="zh-CN" sz="1200" b="1" dirty="0"/>
                        <a:t>B200</a:t>
                      </a:r>
                      <a:endParaRPr lang="zh-CN" altLang="en-US" sz="1200" b="1" dirty="0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9776821"/>
                  </a:ext>
                </a:extLst>
              </a:tr>
              <a:tr h="296456">
                <a:tc vMerge="1">
                  <a:txBody>
                    <a:bodyPr/>
                    <a:lstStyle/>
                    <a:p>
                      <a:endParaRPr lang="zh-CN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1" dirty="0"/>
                        <a:t>8xB100</a:t>
                      </a:r>
                      <a:r>
                        <a:rPr lang="zh-CN" altLang="en-US" sz="1200" b="1" dirty="0"/>
                        <a:t> </a:t>
                      </a:r>
                      <a:r>
                        <a:rPr lang="en-US" altLang="zh-CN" sz="1200" b="1" dirty="0"/>
                        <a:t>SXM</a:t>
                      </a:r>
                      <a:endParaRPr lang="zh-CN" altLang="en-US" sz="1200" b="1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1" dirty="0"/>
                        <a:t>8xB200</a:t>
                      </a:r>
                      <a:r>
                        <a:rPr lang="zh-CN" altLang="en-US" sz="1200" b="1" dirty="0"/>
                        <a:t> </a:t>
                      </a:r>
                      <a:r>
                        <a:rPr lang="en-US" altLang="zh-CN" sz="1200" b="1" dirty="0"/>
                        <a:t>SXM</a:t>
                      </a:r>
                      <a:endParaRPr lang="zh-CN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9841718"/>
                  </a:ext>
                </a:extLst>
              </a:tr>
              <a:tr h="296456">
                <a:tc>
                  <a:txBody>
                    <a:bodyPr/>
                    <a:lstStyle/>
                    <a:p>
                      <a:r>
                        <a:rPr lang="zh-CN" altLang="en-US" sz="1200" b="1" dirty="0"/>
                        <a:t>架构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200" b="1" dirty="0"/>
                        <a:t>Blackwell</a:t>
                      </a:r>
                      <a:endParaRPr lang="zh-CN" altLang="en-US" sz="1200" b="1" dirty="0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57573249"/>
                  </a:ext>
                </a:extLst>
              </a:tr>
              <a:tr h="296456">
                <a:tc>
                  <a:txBody>
                    <a:bodyPr/>
                    <a:lstStyle/>
                    <a:p>
                      <a:r>
                        <a:rPr lang="en-US" altLang="zh-CN" sz="1200" b="1" dirty="0"/>
                        <a:t>HBM</a:t>
                      </a:r>
                      <a:r>
                        <a:rPr lang="zh-CN" altLang="en-US" sz="1200" b="1" dirty="0"/>
                        <a:t> 大小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1.44TB/1.5TB</a:t>
                      </a:r>
                      <a:endParaRPr lang="zh-CN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99242750"/>
                  </a:ext>
                </a:extLst>
              </a:tr>
              <a:tr h="296456">
                <a:tc>
                  <a:txBody>
                    <a:bodyPr/>
                    <a:lstStyle/>
                    <a:p>
                      <a:r>
                        <a:rPr lang="en-US" altLang="zh-CN" sz="1200" b="1" dirty="0"/>
                        <a:t>HBM </a:t>
                      </a:r>
                      <a:r>
                        <a:rPr lang="zh-CN" altLang="en-US" sz="1200" b="1" dirty="0"/>
                        <a:t>带宽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8TB/s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8TB/s</a:t>
                      </a:r>
                      <a:endParaRPr lang="zh-CN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52946499"/>
                  </a:ext>
                </a:extLst>
              </a:tr>
              <a:tr h="296456">
                <a:tc>
                  <a:txBody>
                    <a:bodyPr/>
                    <a:lstStyle/>
                    <a:p>
                      <a:r>
                        <a:rPr lang="en-US" altLang="zh-CN" sz="1200" b="1" dirty="0"/>
                        <a:t>FP16</a:t>
                      </a:r>
                      <a:r>
                        <a:rPr lang="zh-CN" altLang="en-US" sz="1200" b="1" dirty="0"/>
                        <a:t> </a:t>
                      </a:r>
                      <a:r>
                        <a:rPr lang="en-US" altLang="zh-CN" sz="1200" b="1" dirty="0"/>
                        <a:t>(FLOPS)</a:t>
                      </a:r>
                      <a:endParaRPr lang="zh-CN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1.75P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2.25P</a:t>
                      </a:r>
                      <a:endParaRPr lang="zh-CN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4050419"/>
                  </a:ext>
                </a:extLst>
              </a:tr>
              <a:tr h="296456">
                <a:tc>
                  <a:txBody>
                    <a:bodyPr/>
                    <a:lstStyle/>
                    <a:p>
                      <a:r>
                        <a:rPr lang="en-US" altLang="zh-CN" sz="1200" b="1" dirty="0"/>
                        <a:t>INT8</a:t>
                      </a:r>
                      <a:r>
                        <a:rPr lang="zh-CN" altLang="en-US" sz="1200" b="1" dirty="0"/>
                        <a:t> </a:t>
                      </a:r>
                      <a:r>
                        <a:rPr lang="en-US" altLang="zh-CN" sz="1200" b="1" dirty="0"/>
                        <a:t>(OPS)</a:t>
                      </a:r>
                      <a:endParaRPr lang="zh-CN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3.5P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4.5P</a:t>
                      </a:r>
                      <a:endParaRPr lang="zh-CN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53886213"/>
                  </a:ext>
                </a:extLst>
              </a:tr>
              <a:tr h="296456">
                <a:tc>
                  <a:txBody>
                    <a:bodyPr/>
                    <a:lstStyle/>
                    <a:p>
                      <a:r>
                        <a:rPr lang="en-US" altLang="zh-CN" sz="1200" b="1" dirty="0"/>
                        <a:t>FP8</a:t>
                      </a:r>
                      <a:r>
                        <a:rPr lang="zh-CN" altLang="en-US" sz="1200" b="1" dirty="0"/>
                        <a:t> </a:t>
                      </a:r>
                      <a:r>
                        <a:rPr lang="en-US" altLang="zh-CN" sz="1200" b="1" dirty="0"/>
                        <a:t>(FLOPS)</a:t>
                      </a:r>
                      <a:endParaRPr lang="zh-CN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3.5P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4.5P</a:t>
                      </a:r>
                      <a:endParaRPr lang="zh-CN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7964262"/>
                  </a:ext>
                </a:extLst>
              </a:tr>
              <a:tr h="296456">
                <a:tc>
                  <a:txBody>
                    <a:bodyPr/>
                    <a:lstStyle/>
                    <a:p>
                      <a:r>
                        <a:rPr lang="en-US" altLang="zh-CN" sz="1200" b="1" dirty="0"/>
                        <a:t>FP6</a:t>
                      </a:r>
                      <a:r>
                        <a:rPr lang="zh-CN" altLang="en-US" sz="1200" b="1" dirty="0"/>
                        <a:t> </a:t>
                      </a:r>
                      <a:r>
                        <a:rPr lang="en-US" altLang="zh-CN" sz="1200" b="1" dirty="0"/>
                        <a:t>(FLOPS)</a:t>
                      </a:r>
                      <a:endParaRPr lang="zh-CN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3.5P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4.5P</a:t>
                      </a:r>
                      <a:endParaRPr lang="zh-CN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42708642"/>
                  </a:ext>
                </a:extLst>
              </a:tr>
              <a:tr h="296456">
                <a:tc>
                  <a:txBody>
                    <a:bodyPr/>
                    <a:lstStyle/>
                    <a:p>
                      <a:r>
                        <a:rPr lang="en-US" altLang="zh-CN" sz="1200" b="1" dirty="0"/>
                        <a:t>FP4</a:t>
                      </a:r>
                      <a:r>
                        <a:rPr lang="zh-CN" altLang="en-US" sz="1200" b="1" dirty="0"/>
                        <a:t> </a:t>
                      </a:r>
                      <a:r>
                        <a:rPr lang="en-US" altLang="zh-CN" sz="1200" b="1" dirty="0"/>
                        <a:t>(FLOPS)</a:t>
                      </a:r>
                      <a:endParaRPr lang="zh-CN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7P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9P</a:t>
                      </a:r>
                      <a:endParaRPr lang="zh-CN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31146131"/>
                  </a:ext>
                </a:extLst>
              </a:tr>
              <a:tr h="296456">
                <a:tc>
                  <a:txBody>
                    <a:bodyPr/>
                    <a:lstStyle/>
                    <a:p>
                      <a:r>
                        <a:rPr lang="en-US" altLang="zh-CN" sz="1200" b="1" dirty="0"/>
                        <a:t>GPU-GPU</a:t>
                      </a:r>
                      <a:r>
                        <a:rPr lang="zh-CN" altLang="en-US" sz="1200" b="1" dirty="0"/>
                        <a:t> 带宽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1.8 TB/s</a:t>
                      </a:r>
                      <a:endParaRPr lang="zh-CN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78173319"/>
                  </a:ext>
                </a:extLst>
              </a:tr>
              <a:tr h="296456">
                <a:tc>
                  <a:txBody>
                    <a:bodyPr/>
                    <a:lstStyle/>
                    <a:p>
                      <a:r>
                        <a:rPr lang="en-US" altLang="zh-CN" sz="1200" b="1"/>
                        <a:t>NVLink</a:t>
                      </a:r>
                      <a:r>
                        <a:rPr lang="zh-CN" altLang="en-US" sz="1200" b="1"/>
                        <a:t> 带宽</a:t>
                      </a:r>
                      <a:endParaRPr lang="zh-CN" altLang="en-US" sz="1200" b="1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14.4 T/s</a:t>
                      </a:r>
                      <a:endParaRPr lang="zh-CN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6394682"/>
                  </a:ext>
                </a:extLst>
              </a:tr>
              <a:tr h="296456">
                <a:tc>
                  <a:txBody>
                    <a:bodyPr/>
                    <a:lstStyle/>
                    <a:p>
                      <a:pPr marL="0" algn="l" defTabSz="1219200" rtl="0" eaLnBrk="1" latinLnBrk="0" hangingPunct="1"/>
                      <a:r>
                        <a:rPr lang="en" altLang="zh-CN" sz="11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Ethernet</a:t>
                      </a:r>
                      <a:r>
                        <a:rPr lang="zh-CN" altLang="en-US" sz="11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带宽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2 x 400 Gb/s</a:t>
                      </a:r>
                      <a:endParaRPr lang="zh-CN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07819025"/>
                  </a:ext>
                </a:extLst>
              </a:tr>
              <a:tr h="296456">
                <a:tc>
                  <a:txBody>
                    <a:bodyPr/>
                    <a:lstStyle/>
                    <a:p>
                      <a:r>
                        <a:rPr lang="en-US" altLang="zh-CN" sz="1100" b="1" dirty="0"/>
                        <a:t>IB </a:t>
                      </a:r>
                      <a:r>
                        <a:rPr lang="zh-CN" altLang="en-US" sz="1100" b="1" dirty="0"/>
                        <a:t>带宽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8 x 400 Gb/s</a:t>
                      </a:r>
                      <a:endParaRPr lang="zh-CN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44883205"/>
                  </a:ext>
                </a:extLst>
              </a:tr>
              <a:tr h="296456">
                <a:tc>
                  <a:txBody>
                    <a:bodyPr/>
                    <a:lstStyle/>
                    <a:p>
                      <a:r>
                        <a:rPr lang="en-US" altLang="zh-CN" sz="1200" b="1" dirty="0"/>
                        <a:t>GPUs</a:t>
                      </a:r>
                      <a:r>
                        <a:rPr lang="zh-CN" altLang="en-US" sz="1200" b="1" dirty="0"/>
                        <a:t> </a:t>
                      </a:r>
                      <a:r>
                        <a:rPr lang="en-US" altLang="zh-CN" sz="1200" b="1" dirty="0"/>
                        <a:t>Power</a:t>
                      </a:r>
                      <a:endParaRPr lang="zh-CN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5.6kw</a:t>
                      </a:r>
                      <a:endParaRPr lang="zh-CN" altLang="en-US" sz="12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8kw</a:t>
                      </a:r>
                      <a:endParaRPr lang="zh-CN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331675271"/>
                  </a:ext>
                </a:extLst>
              </a:tr>
              <a:tr h="296456">
                <a:tc>
                  <a:txBody>
                    <a:bodyPr/>
                    <a:lstStyle/>
                    <a:p>
                      <a:r>
                        <a:rPr lang="zh-CN" altLang="en-US" sz="1200" b="1" dirty="0"/>
                        <a:t>总</a:t>
                      </a:r>
                      <a:r>
                        <a:rPr lang="en-US" altLang="zh-CN" sz="1200" b="1" dirty="0"/>
                        <a:t>Power</a:t>
                      </a:r>
                      <a:endParaRPr lang="zh-CN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10.2kw</a:t>
                      </a:r>
                      <a:endParaRPr lang="zh-CN" altLang="en-US" sz="12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14.3kw</a:t>
                      </a:r>
                      <a:endParaRPr lang="zh-CN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187093621"/>
                  </a:ext>
                </a:extLst>
              </a:tr>
              <a:tr h="296456">
                <a:tc>
                  <a:txBody>
                    <a:bodyPr/>
                    <a:lstStyle/>
                    <a:p>
                      <a:r>
                        <a:rPr lang="zh-CN" altLang="en-US" sz="1200" b="1" dirty="0"/>
                        <a:t>网络产品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dirty="0"/>
                        <a:t>BlueField-3</a:t>
                      </a:r>
                      <a:r>
                        <a:rPr lang="zh-CN" altLang="en-US" sz="1200" dirty="0"/>
                        <a:t> </a:t>
                      </a:r>
                      <a:r>
                        <a:rPr lang="en-US" altLang="zh-CN" sz="1200" dirty="0"/>
                        <a:t>DPU + ConnectX-7</a:t>
                      </a:r>
                      <a:r>
                        <a:rPr lang="zh-CN" altLang="en-US" sz="1200" dirty="0"/>
                        <a:t> </a:t>
                      </a:r>
                      <a:r>
                        <a:rPr lang="en-US" altLang="zh-CN" sz="1200" dirty="0"/>
                        <a:t>NIC</a:t>
                      </a:r>
                      <a:endParaRPr lang="zh-CN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93918435"/>
                  </a:ext>
                </a:extLst>
              </a:tr>
            </a:tbl>
          </a:graphicData>
        </a:graphic>
      </p:graphicFrame>
      <p:pic>
        <p:nvPicPr>
          <p:cNvPr id="3" name="图片 2">
            <a:extLst>
              <a:ext uri="{FF2B5EF4-FFF2-40B4-BE49-F238E27FC236}">
                <a16:creationId xmlns:a16="http://schemas.microsoft.com/office/drawing/2014/main" id="{396F4D51-D0B9-2297-0A15-010E5D5C77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39" r="3377"/>
          <a:stretch/>
        </p:blipFill>
        <p:spPr>
          <a:xfrm>
            <a:off x="6664961" y="1259840"/>
            <a:ext cx="5131184" cy="5039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7430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8DDBE907-0411-D548-662F-22539E574F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</p:spPr>
        <p:txBody>
          <a:bodyPr/>
          <a:lstStyle/>
          <a:p>
            <a:r>
              <a:rPr lang="en-US" altLang="zh-CN" dirty="0"/>
              <a:t>HGX</a:t>
            </a:r>
            <a:r>
              <a:rPr lang="zh-CN" altLang="en-US" dirty="0"/>
              <a:t> 服务器介绍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932EC47E-45C8-F7CC-2A3C-D6DFC5E64E1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" altLang="zh-CN" dirty="0"/>
              <a:t>HGX A100 -&gt; HGX H100 </a:t>
            </a:r>
            <a:r>
              <a:rPr lang="en-US" altLang="zh-CN" dirty="0"/>
              <a:t>or</a:t>
            </a:r>
            <a:r>
              <a:rPr lang="zh-CN" altLang="en-US" dirty="0"/>
              <a:t> </a:t>
            </a:r>
            <a:r>
              <a:rPr lang="en" altLang="zh-CN" dirty="0"/>
              <a:t>HGX H200</a:t>
            </a:r>
            <a:r>
              <a:rPr lang="zh-CN" altLang="en" dirty="0"/>
              <a:t>，</a:t>
            </a:r>
            <a:r>
              <a:rPr lang="en" altLang="zh-CN" dirty="0"/>
              <a:t>FP16 </a:t>
            </a:r>
            <a:r>
              <a:rPr lang="zh-CN" altLang="en-US" dirty="0"/>
              <a:t>算力增加到 </a:t>
            </a:r>
            <a:r>
              <a:rPr lang="en-US" altLang="zh-CN" dirty="0"/>
              <a:t>3.3 </a:t>
            </a:r>
            <a:r>
              <a:rPr lang="zh-CN" altLang="en-US" dirty="0"/>
              <a:t>倍，功耗不到原来 </a:t>
            </a:r>
            <a:r>
              <a:rPr lang="en-US" altLang="zh-CN" dirty="0"/>
              <a:t>2 </a:t>
            </a:r>
            <a:r>
              <a:rPr lang="zh-CN" altLang="en-US" dirty="0"/>
              <a:t>倍</a:t>
            </a: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D31CF18A-F02B-CEB4-4398-8138B645AB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9991858"/>
              </p:ext>
            </p:extLst>
          </p:nvPr>
        </p:nvGraphicFramePr>
        <p:xfrm>
          <a:off x="400620" y="2005646"/>
          <a:ext cx="11395521" cy="4404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63461">
                  <a:extLst>
                    <a:ext uri="{9D8B030D-6E8A-4147-A177-3AD203B41FA5}">
                      <a16:colId xmlns:a16="http://schemas.microsoft.com/office/drawing/2014/main" val="2592836588"/>
                    </a:ext>
                  </a:extLst>
                </a:gridCol>
                <a:gridCol w="1926412">
                  <a:extLst>
                    <a:ext uri="{9D8B030D-6E8A-4147-A177-3AD203B41FA5}">
                      <a16:colId xmlns:a16="http://schemas.microsoft.com/office/drawing/2014/main" val="3815546655"/>
                    </a:ext>
                  </a:extLst>
                </a:gridCol>
                <a:gridCol w="1926412">
                  <a:extLst>
                    <a:ext uri="{9D8B030D-6E8A-4147-A177-3AD203B41FA5}">
                      <a16:colId xmlns:a16="http://schemas.microsoft.com/office/drawing/2014/main" val="406360008"/>
                    </a:ext>
                  </a:extLst>
                </a:gridCol>
                <a:gridCol w="1926412">
                  <a:extLst>
                    <a:ext uri="{9D8B030D-6E8A-4147-A177-3AD203B41FA5}">
                      <a16:colId xmlns:a16="http://schemas.microsoft.com/office/drawing/2014/main" val="352634218"/>
                    </a:ext>
                  </a:extLst>
                </a:gridCol>
                <a:gridCol w="1926412">
                  <a:extLst>
                    <a:ext uri="{9D8B030D-6E8A-4147-A177-3AD203B41FA5}">
                      <a16:colId xmlns:a16="http://schemas.microsoft.com/office/drawing/2014/main" val="4261536517"/>
                    </a:ext>
                  </a:extLst>
                </a:gridCol>
                <a:gridCol w="1926412">
                  <a:extLst>
                    <a:ext uri="{9D8B030D-6E8A-4147-A177-3AD203B41FA5}">
                      <a16:colId xmlns:a16="http://schemas.microsoft.com/office/drawing/2014/main" val="3946408147"/>
                    </a:ext>
                  </a:extLst>
                </a:gridCol>
              </a:tblGrid>
              <a:tr h="180433">
                <a:tc rowSpan="2">
                  <a:txBody>
                    <a:bodyPr/>
                    <a:lstStyle/>
                    <a:p>
                      <a:r>
                        <a:rPr lang="zh-CN" altLang="en-US" sz="1100" b="1" dirty="0"/>
                        <a:t>产品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1" dirty="0"/>
                        <a:t>HGX</a:t>
                      </a:r>
                      <a:r>
                        <a:rPr lang="zh-CN" altLang="en-US" sz="1100" b="1" dirty="0"/>
                        <a:t> </a:t>
                      </a:r>
                      <a:r>
                        <a:rPr lang="en-US" altLang="zh-CN" sz="1100" b="1" dirty="0"/>
                        <a:t>A100</a:t>
                      </a:r>
                      <a:endParaRPr lang="zh-CN" altLang="en-US" sz="1100" b="1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1" dirty="0"/>
                        <a:t>HGX</a:t>
                      </a:r>
                      <a:r>
                        <a:rPr lang="zh-CN" altLang="en-US" sz="1100" b="1" dirty="0"/>
                        <a:t> </a:t>
                      </a:r>
                      <a:r>
                        <a:rPr lang="en-US" altLang="zh-CN" sz="1100" b="1" dirty="0"/>
                        <a:t>H100</a:t>
                      </a:r>
                      <a:endParaRPr lang="zh-CN" altLang="en-US" sz="1100" b="1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1" dirty="0"/>
                        <a:t>HGX</a:t>
                      </a:r>
                      <a:r>
                        <a:rPr lang="zh-CN" altLang="en-US" sz="1100" b="1" dirty="0"/>
                        <a:t> </a:t>
                      </a:r>
                      <a:r>
                        <a:rPr lang="en-US" altLang="zh-CN" sz="1100" b="1" dirty="0"/>
                        <a:t>H200</a:t>
                      </a:r>
                      <a:endParaRPr lang="zh-CN" altLang="en-US" sz="11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1" dirty="0"/>
                        <a:t>HGX</a:t>
                      </a:r>
                      <a:r>
                        <a:rPr lang="zh-CN" altLang="en-US" sz="1100" b="1" dirty="0"/>
                        <a:t> </a:t>
                      </a:r>
                      <a:r>
                        <a:rPr lang="en-US" altLang="zh-CN" sz="1100" b="1" dirty="0"/>
                        <a:t>B100</a:t>
                      </a:r>
                      <a:endParaRPr lang="zh-CN" altLang="en-US" sz="1100" b="1" dirty="0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1" dirty="0"/>
                        <a:t>HGX</a:t>
                      </a:r>
                      <a:r>
                        <a:rPr lang="zh-CN" altLang="en-US" sz="1100" b="1" dirty="0"/>
                        <a:t> </a:t>
                      </a:r>
                      <a:r>
                        <a:rPr lang="en-US" altLang="zh-CN" sz="1100" b="1" dirty="0"/>
                        <a:t>B200</a:t>
                      </a:r>
                      <a:endParaRPr lang="zh-CN" altLang="en-US" sz="1100" b="1" dirty="0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9776821"/>
                  </a:ext>
                </a:extLst>
              </a:tr>
              <a:tr h="180433">
                <a:tc vMerge="1">
                  <a:txBody>
                    <a:bodyPr/>
                    <a:lstStyle/>
                    <a:p>
                      <a:endParaRPr lang="zh-CN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1" dirty="0"/>
                        <a:t>8xA100</a:t>
                      </a:r>
                      <a:r>
                        <a:rPr lang="zh-CN" altLang="en-US" sz="1100" b="1" dirty="0"/>
                        <a:t> </a:t>
                      </a:r>
                      <a:r>
                        <a:rPr lang="en-US" altLang="zh-CN" sz="1100" b="1" dirty="0"/>
                        <a:t>SXM</a:t>
                      </a:r>
                      <a:endParaRPr lang="zh-CN" altLang="en-US" sz="1100" b="1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b="1" dirty="0"/>
                        <a:t>8xH100</a:t>
                      </a:r>
                      <a:r>
                        <a:rPr lang="zh-CN" altLang="en-US" sz="1100" b="1" dirty="0"/>
                        <a:t> </a:t>
                      </a:r>
                      <a:r>
                        <a:rPr lang="en-US" altLang="zh-CN" sz="1100" b="1" dirty="0"/>
                        <a:t>SXM</a:t>
                      </a:r>
                      <a:endParaRPr lang="zh-CN" altLang="en-US" sz="1100" b="1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b="1" dirty="0"/>
                        <a:t>8xH200</a:t>
                      </a:r>
                      <a:r>
                        <a:rPr lang="zh-CN" altLang="en-US" sz="1100" b="1" dirty="0"/>
                        <a:t> </a:t>
                      </a:r>
                      <a:r>
                        <a:rPr lang="en-US" altLang="zh-CN" sz="1100" b="1" dirty="0"/>
                        <a:t>SXM</a:t>
                      </a:r>
                      <a:endParaRPr lang="zh-CN" altLang="en-US" sz="11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b="1" dirty="0"/>
                        <a:t>8xB100</a:t>
                      </a:r>
                      <a:r>
                        <a:rPr lang="zh-CN" altLang="en-US" sz="1100" b="1" dirty="0"/>
                        <a:t> </a:t>
                      </a:r>
                      <a:r>
                        <a:rPr lang="en-US" altLang="zh-CN" sz="1100" b="1" dirty="0"/>
                        <a:t>SXM</a:t>
                      </a:r>
                      <a:endParaRPr lang="zh-CN" altLang="en-US" sz="1100" b="1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b="1" dirty="0"/>
                        <a:t>8xB200</a:t>
                      </a:r>
                      <a:r>
                        <a:rPr lang="zh-CN" altLang="en-US" sz="1100" b="1" dirty="0"/>
                        <a:t> </a:t>
                      </a:r>
                      <a:r>
                        <a:rPr lang="en-US" altLang="zh-CN" sz="1100" b="1" dirty="0"/>
                        <a:t>SXM</a:t>
                      </a:r>
                      <a:endParaRPr lang="zh-CN" altLang="en-US" sz="11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9841718"/>
                  </a:ext>
                </a:extLst>
              </a:tr>
              <a:tr h="180433">
                <a:tc>
                  <a:txBody>
                    <a:bodyPr/>
                    <a:lstStyle/>
                    <a:p>
                      <a:r>
                        <a:rPr lang="zh-CN" altLang="en-US" sz="1100" b="1" dirty="0"/>
                        <a:t>架构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1" dirty="0"/>
                        <a:t>Ampere</a:t>
                      </a:r>
                      <a:endParaRPr lang="zh-CN" altLang="en-US" sz="1100" b="1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100" b="1" dirty="0"/>
                        <a:t>Hopper</a:t>
                      </a:r>
                      <a:endParaRPr lang="zh-CN" altLang="en-US" sz="1100" b="1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100" b="1" dirty="0"/>
                        <a:t>Blackwell</a:t>
                      </a:r>
                      <a:endParaRPr lang="zh-CN" altLang="en-US" sz="1100" b="1" dirty="0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57573249"/>
                  </a:ext>
                </a:extLst>
              </a:tr>
              <a:tr h="180433">
                <a:tc>
                  <a:txBody>
                    <a:bodyPr/>
                    <a:lstStyle/>
                    <a:p>
                      <a:r>
                        <a:rPr lang="en-US" altLang="zh-CN" sz="1100" b="1" dirty="0"/>
                        <a:t>HBM</a:t>
                      </a:r>
                      <a:r>
                        <a:rPr lang="zh-CN" altLang="en-US" sz="1100" b="1" dirty="0"/>
                        <a:t> 大小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640GB</a:t>
                      </a:r>
                      <a:endParaRPr lang="zh-CN" altLang="en-US" sz="11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1.1TB</a:t>
                      </a:r>
                      <a:endParaRPr lang="zh-CN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2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1.44TB/1.5TB</a:t>
                      </a:r>
                      <a:endParaRPr lang="zh-CN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99242750"/>
                  </a:ext>
                </a:extLst>
              </a:tr>
              <a:tr h="180433">
                <a:tc>
                  <a:txBody>
                    <a:bodyPr/>
                    <a:lstStyle/>
                    <a:p>
                      <a:r>
                        <a:rPr lang="en-US" altLang="zh-CN" sz="1100" b="1" dirty="0"/>
                        <a:t>HBM </a:t>
                      </a:r>
                      <a:r>
                        <a:rPr lang="zh-CN" altLang="en-US" sz="1100" b="1" dirty="0"/>
                        <a:t>带宽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2TB/s</a:t>
                      </a:r>
                      <a:endParaRPr lang="zh-CN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3.35TB/s</a:t>
                      </a:r>
                      <a:endParaRPr lang="zh-CN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4.8TB/s</a:t>
                      </a:r>
                      <a:endParaRPr lang="zh-CN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8TB/s</a:t>
                      </a:r>
                      <a:endParaRPr lang="zh-CN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8TB/s</a:t>
                      </a:r>
                      <a:endParaRPr lang="zh-CN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52946499"/>
                  </a:ext>
                </a:extLst>
              </a:tr>
              <a:tr h="180433">
                <a:tc>
                  <a:txBody>
                    <a:bodyPr/>
                    <a:lstStyle/>
                    <a:p>
                      <a:r>
                        <a:rPr lang="en-US" altLang="zh-CN" sz="1100" b="1" dirty="0"/>
                        <a:t>FP16</a:t>
                      </a:r>
                      <a:r>
                        <a:rPr lang="zh-CN" altLang="en-US" sz="1100" b="1" dirty="0"/>
                        <a:t> </a:t>
                      </a:r>
                      <a:r>
                        <a:rPr lang="en-US" altLang="zh-CN" sz="1100" b="1" dirty="0"/>
                        <a:t>(FLOPS)</a:t>
                      </a:r>
                      <a:endParaRPr lang="zh-CN" altLang="en-US" sz="11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312T</a:t>
                      </a:r>
                      <a:endParaRPr lang="zh-CN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1P</a:t>
                      </a:r>
                      <a:endParaRPr lang="zh-CN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1P</a:t>
                      </a:r>
                      <a:endParaRPr lang="zh-CN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1.75P</a:t>
                      </a:r>
                      <a:endParaRPr lang="zh-CN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2.25P</a:t>
                      </a:r>
                      <a:endParaRPr lang="zh-CN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4050419"/>
                  </a:ext>
                </a:extLst>
              </a:tr>
              <a:tr h="180433">
                <a:tc>
                  <a:txBody>
                    <a:bodyPr/>
                    <a:lstStyle/>
                    <a:p>
                      <a:r>
                        <a:rPr lang="en-US" altLang="zh-CN" sz="1100" b="1" dirty="0"/>
                        <a:t>INT8</a:t>
                      </a:r>
                      <a:r>
                        <a:rPr lang="zh-CN" altLang="en-US" sz="1100" b="1" dirty="0"/>
                        <a:t> </a:t>
                      </a:r>
                      <a:r>
                        <a:rPr lang="en-US" altLang="zh-CN" sz="1100" b="1" dirty="0"/>
                        <a:t>(OPS)</a:t>
                      </a:r>
                      <a:endParaRPr lang="zh-CN" altLang="en-US" sz="11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624T</a:t>
                      </a:r>
                      <a:endParaRPr lang="zh-CN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2P</a:t>
                      </a:r>
                      <a:endParaRPr lang="zh-CN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2P</a:t>
                      </a:r>
                      <a:endParaRPr lang="zh-CN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3.5P</a:t>
                      </a:r>
                      <a:endParaRPr lang="zh-CN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4.5P</a:t>
                      </a:r>
                      <a:endParaRPr lang="zh-CN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53886213"/>
                  </a:ext>
                </a:extLst>
              </a:tr>
              <a:tr h="180433">
                <a:tc>
                  <a:txBody>
                    <a:bodyPr/>
                    <a:lstStyle/>
                    <a:p>
                      <a:r>
                        <a:rPr lang="en-US" altLang="zh-CN" sz="1100" b="1" dirty="0"/>
                        <a:t>FP8</a:t>
                      </a:r>
                      <a:r>
                        <a:rPr lang="zh-CN" altLang="en-US" sz="1100" b="1" dirty="0"/>
                        <a:t> </a:t>
                      </a:r>
                      <a:r>
                        <a:rPr lang="en-US" altLang="zh-CN" sz="1100" b="1" dirty="0"/>
                        <a:t>(FLOPS)</a:t>
                      </a:r>
                      <a:endParaRPr lang="zh-CN" altLang="en-US" sz="11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N</a:t>
                      </a:r>
                      <a:endParaRPr lang="zh-CN" altLang="en-US" sz="1100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2P</a:t>
                      </a:r>
                      <a:endParaRPr lang="zh-CN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2P</a:t>
                      </a:r>
                      <a:endParaRPr lang="zh-CN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3.5P</a:t>
                      </a:r>
                      <a:endParaRPr lang="zh-CN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4.5P</a:t>
                      </a:r>
                      <a:endParaRPr lang="zh-CN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7964262"/>
                  </a:ext>
                </a:extLst>
              </a:tr>
              <a:tr h="180433">
                <a:tc>
                  <a:txBody>
                    <a:bodyPr/>
                    <a:lstStyle/>
                    <a:p>
                      <a:r>
                        <a:rPr lang="en-US" altLang="zh-CN" sz="1100" b="1" dirty="0"/>
                        <a:t>FP6</a:t>
                      </a:r>
                      <a:r>
                        <a:rPr lang="zh-CN" altLang="en-US" sz="1100" b="1" dirty="0"/>
                        <a:t> </a:t>
                      </a:r>
                      <a:r>
                        <a:rPr lang="en-US" altLang="zh-CN" sz="1100" b="1" dirty="0"/>
                        <a:t>(FLOPS)</a:t>
                      </a:r>
                      <a:endParaRPr lang="zh-CN" altLang="en-US" sz="11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N</a:t>
                      </a:r>
                      <a:endParaRPr lang="zh-CN" altLang="en-US" sz="1100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N</a:t>
                      </a:r>
                      <a:endParaRPr lang="zh-CN" altLang="en-US" sz="1100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N</a:t>
                      </a:r>
                      <a:endParaRPr lang="zh-CN" altLang="en-US" sz="1100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3.5P</a:t>
                      </a:r>
                      <a:endParaRPr lang="zh-CN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4.5P</a:t>
                      </a:r>
                      <a:endParaRPr lang="zh-CN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42708642"/>
                  </a:ext>
                </a:extLst>
              </a:tr>
              <a:tr h="180433">
                <a:tc>
                  <a:txBody>
                    <a:bodyPr/>
                    <a:lstStyle/>
                    <a:p>
                      <a:r>
                        <a:rPr lang="en-US" altLang="zh-CN" sz="1100" b="1" dirty="0"/>
                        <a:t>FP4</a:t>
                      </a:r>
                      <a:r>
                        <a:rPr lang="zh-CN" altLang="en-US" sz="1100" b="1" dirty="0"/>
                        <a:t> </a:t>
                      </a:r>
                      <a:r>
                        <a:rPr lang="en-US" altLang="zh-CN" sz="1100" b="1" dirty="0"/>
                        <a:t>(FLOPS)</a:t>
                      </a:r>
                      <a:endParaRPr lang="zh-CN" altLang="en-US" sz="11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N</a:t>
                      </a:r>
                      <a:endParaRPr lang="zh-CN" altLang="en-US" sz="1100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N</a:t>
                      </a:r>
                      <a:endParaRPr lang="zh-CN" altLang="en-US" sz="1100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N</a:t>
                      </a:r>
                      <a:endParaRPr lang="zh-CN" altLang="en-US" sz="1100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7P</a:t>
                      </a:r>
                      <a:endParaRPr lang="zh-CN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9P</a:t>
                      </a:r>
                      <a:endParaRPr lang="zh-CN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31146131"/>
                  </a:ext>
                </a:extLst>
              </a:tr>
              <a:tr h="180433">
                <a:tc>
                  <a:txBody>
                    <a:bodyPr/>
                    <a:lstStyle/>
                    <a:p>
                      <a:r>
                        <a:rPr lang="en-US" altLang="zh-CN" sz="1100" b="1" dirty="0"/>
                        <a:t>GPU-GPU</a:t>
                      </a:r>
                      <a:r>
                        <a:rPr lang="zh-CN" altLang="en-US" sz="1100" b="1" dirty="0"/>
                        <a:t> 带宽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600 GB/s</a:t>
                      </a:r>
                      <a:endParaRPr lang="zh-CN" altLang="en-US" sz="11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900 GB/s</a:t>
                      </a:r>
                      <a:endParaRPr lang="zh-CN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2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1.8 TB/s</a:t>
                      </a:r>
                      <a:endParaRPr lang="zh-CN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78173319"/>
                  </a:ext>
                </a:extLst>
              </a:tr>
              <a:tr h="180433">
                <a:tc>
                  <a:txBody>
                    <a:bodyPr/>
                    <a:lstStyle/>
                    <a:p>
                      <a:r>
                        <a:rPr lang="en-US" altLang="zh-CN" sz="1100" b="1"/>
                        <a:t>NVLink</a:t>
                      </a:r>
                      <a:r>
                        <a:rPr lang="zh-CN" altLang="en-US" sz="1100" b="1"/>
                        <a:t> 带宽</a:t>
                      </a:r>
                      <a:endParaRPr lang="zh-CN" altLang="en-US" sz="11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4.8 TB/s</a:t>
                      </a:r>
                      <a:endParaRPr lang="zh-CN" altLang="en-US" sz="11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7.2 TB/s</a:t>
                      </a:r>
                      <a:endParaRPr lang="zh-CN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14.4 T/s</a:t>
                      </a:r>
                      <a:endParaRPr lang="zh-CN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6394682"/>
                  </a:ext>
                </a:extLst>
              </a:tr>
              <a:tr h="180433">
                <a:tc>
                  <a:txBody>
                    <a:bodyPr/>
                    <a:lstStyle/>
                    <a:p>
                      <a:pPr marL="0" algn="l" defTabSz="1219200" rtl="0" eaLnBrk="1" latinLnBrk="0" hangingPunct="1"/>
                      <a:r>
                        <a:rPr lang="en" altLang="zh-CN" sz="11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Ethernet</a:t>
                      </a:r>
                      <a:r>
                        <a:rPr lang="zh-CN" altLang="en-US" sz="11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带宽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200 Gb/s</a:t>
                      </a:r>
                      <a:endParaRPr lang="zh-CN" altLang="en-US" sz="11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400 Gb/s + 20 0Gb/s</a:t>
                      </a:r>
                      <a:endParaRPr lang="zh-CN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2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2 x 400 Gb/s</a:t>
                      </a:r>
                      <a:endParaRPr lang="zh-CN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07819025"/>
                  </a:ext>
                </a:extLst>
              </a:tr>
              <a:tr h="180433">
                <a:tc>
                  <a:txBody>
                    <a:bodyPr/>
                    <a:lstStyle/>
                    <a:p>
                      <a:r>
                        <a:rPr lang="en-US" altLang="zh-CN" sz="1100" b="1" dirty="0"/>
                        <a:t>IB </a:t>
                      </a:r>
                      <a:r>
                        <a:rPr lang="zh-CN" altLang="en-US" sz="1100" b="1" dirty="0"/>
                        <a:t>带宽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8 x 200 Gb/s</a:t>
                      </a:r>
                      <a:endParaRPr lang="zh-CN" altLang="en-US" sz="11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8 x 400Gb/s</a:t>
                      </a:r>
                      <a:endParaRPr lang="zh-CN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2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8 x 400 Gb/s</a:t>
                      </a:r>
                      <a:endParaRPr lang="zh-CN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44883205"/>
                  </a:ext>
                </a:extLst>
              </a:tr>
              <a:tr h="180433">
                <a:tc>
                  <a:txBody>
                    <a:bodyPr/>
                    <a:lstStyle/>
                    <a:p>
                      <a:r>
                        <a:rPr lang="en-US" altLang="zh-CN" sz="1100" b="1" dirty="0"/>
                        <a:t>GPUs</a:t>
                      </a:r>
                      <a:r>
                        <a:rPr lang="zh-CN" altLang="en-US" sz="1100" b="1" dirty="0"/>
                        <a:t> </a:t>
                      </a:r>
                      <a:r>
                        <a:rPr lang="en-US" altLang="zh-CN" sz="1100" b="1" dirty="0"/>
                        <a:t>Power</a:t>
                      </a:r>
                      <a:endParaRPr lang="zh-CN" altLang="en-US" sz="11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3.2kw</a:t>
                      </a:r>
                      <a:endParaRPr lang="zh-CN" altLang="en-US" sz="11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5.6kw</a:t>
                      </a:r>
                      <a:endParaRPr lang="zh-CN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5.6kw</a:t>
                      </a:r>
                      <a:endParaRPr lang="zh-CN" altLang="en-US" sz="11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8kw</a:t>
                      </a:r>
                      <a:endParaRPr lang="zh-CN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331675271"/>
                  </a:ext>
                </a:extLst>
              </a:tr>
              <a:tr h="180433">
                <a:tc>
                  <a:txBody>
                    <a:bodyPr/>
                    <a:lstStyle/>
                    <a:p>
                      <a:r>
                        <a:rPr lang="zh-CN" altLang="en-US" sz="1100" b="1" dirty="0"/>
                        <a:t>总</a:t>
                      </a:r>
                      <a:r>
                        <a:rPr lang="en-US" altLang="zh-CN" sz="1100" b="1" dirty="0"/>
                        <a:t>Power</a:t>
                      </a:r>
                      <a:endParaRPr lang="zh-CN" altLang="en-US" sz="11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6.5kw</a:t>
                      </a:r>
                      <a:endParaRPr lang="zh-CN" altLang="en-US" sz="11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10.2kw</a:t>
                      </a:r>
                      <a:endParaRPr lang="zh-CN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10.2kw</a:t>
                      </a:r>
                      <a:endParaRPr lang="zh-CN" altLang="en-US" sz="11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14.3kw</a:t>
                      </a:r>
                      <a:endParaRPr lang="zh-CN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187093621"/>
                  </a:ext>
                </a:extLst>
              </a:tr>
              <a:tr h="180433">
                <a:tc>
                  <a:txBody>
                    <a:bodyPr/>
                    <a:lstStyle/>
                    <a:p>
                      <a:r>
                        <a:rPr lang="zh-CN" altLang="en-US" sz="1100" b="1" dirty="0"/>
                        <a:t>网络产品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ConnectX-6</a:t>
                      </a:r>
                      <a:r>
                        <a:rPr lang="zh-CN" altLang="en-US" sz="1100" dirty="0"/>
                        <a:t> </a:t>
                      </a:r>
                      <a:r>
                        <a:rPr lang="en-US" altLang="zh-CN" sz="1100" dirty="0"/>
                        <a:t>NIC</a:t>
                      </a:r>
                      <a:endParaRPr lang="zh-CN" altLang="en-US" sz="11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dirty="0"/>
                        <a:t>ConnectX-7</a:t>
                      </a:r>
                      <a:r>
                        <a:rPr lang="zh-CN" altLang="en-US" sz="1100" dirty="0"/>
                        <a:t> </a:t>
                      </a:r>
                      <a:r>
                        <a:rPr lang="en-US" altLang="zh-CN" sz="1100" dirty="0"/>
                        <a:t>NIC</a:t>
                      </a:r>
                      <a:endParaRPr lang="zh-CN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2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dirty="0"/>
                        <a:t>BlueField-3</a:t>
                      </a:r>
                      <a:r>
                        <a:rPr lang="zh-CN" altLang="en-US" sz="1100" dirty="0"/>
                        <a:t> </a:t>
                      </a:r>
                      <a:r>
                        <a:rPr lang="en-US" altLang="zh-CN" sz="1100" dirty="0"/>
                        <a:t>DPU + ConnectX-7</a:t>
                      </a:r>
                      <a:r>
                        <a:rPr lang="zh-CN" altLang="en-US" sz="1100" dirty="0"/>
                        <a:t> </a:t>
                      </a:r>
                      <a:r>
                        <a:rPr lang="en-US" altLang="zh-CN" sz="1100" dirty="0"/>
                        <a:t>NIC</a:t>
                      </a:r>
                      <a:endParaRPr lang="zh-CN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939184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255183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BB8E1C6F-92CB-284B-9606-63EE09C08E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NVIDIA</a:t>
            </a:r>
            <a:r>
              <a:rPr lang="zh-CN" altLang="en-US" dirty="0"/>
              <a:t> </a:t>
            </a:r>
            <a:r>
              <a:rPr lang="en-US" altLang="zh-CN" dirty="0"/>
              <a:t>GPU</a:t>
            </a:r>
            <a:r>
              <a:rPr lang="zh-CN" altLang="en-US" dirty="0"/>
              <a:t>架构发展</a:t>
            </a: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8C707BFB-EB95-D347-85F8-CB72D1755C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8530907"/>
              </p:ext>
            </p:extLst>
          </p:nvPr>
        </p:nvGraphicFramePr>
        <p:xfrm>
          <a:off x="616643" y="1286091"/>
          <a:ext cx="10963476" cy="5102427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1218164">
                  <a:extLst>
                    <a:ext uri="{9D8B030D-6E8A-4147-A177-3AD203B41FA5}">
                      <a16:colId xmlns:a16="http://schemas.microsoft.com/office/drawing/2014/main" val="3217182464"/>
                    </a:ext>
                  </a:extLst>
                </a:gridCol>
                <a:gridCol w="1218164">
                  <a:extLst>
                    <a:ext uri="{9D8B030D-6E8A-4147-A177-3AD203B41FA5}">
                      <a16:colId xmlns:a16="http://schemas.microsoft.com/office/drawing/2014/main" val="1916073929"/>
                    </a:ext>
                  </a:extLst>
                </a:gridCol>
                <a:gridCol w="1218164">
                  <a:extLst>
                    <a:ext uri="{9D8B030D-6E8A-4147-A177-3AD203B41FA5}">
                      <a16:colId xmlns:a16="http://schemas.microsoft.com/office/drawing/2014/main" val="2888375680"/>
                    </a:ext>
                  </a:extLst>
                </a:gridCol>
                <a:gridCol w="1218164">
                  <a:extLst>
                    <a:ext uri="{9D8B030D-6E8A-4147-A177-3AD203B41FA5}">
                      <a16:colId xmlns:a16="http://schemas.microsoft.com/office/drawing/2014/main" val="907300847"/>
                    </a:ext>
                  </a:extLst>
                </a:gridCol>
                <a:gridCol w="1218164">
                  <a:extLst>
                    <a:ext uri="{9D8B030D-6E8A-4147-A177-3AD203B41FA5}">
                      <a16:colId xmlns:a16="http://schemas.microsoft.com/office/drawing/2014/main" val="930843774"/>
                    </a:ext>
                  </a:extLst>
                </a:gridCol>
                <a:gridCol w="1218164">
                  <a:extLst>
                    <a:ext uri="{9D8B030D-6E8A-4147-A177-3AD203B41FA5}">
                      <a16:colId xmlns:a16="http://schemas.microsoft.com/office/drawing/2014/main" val="2096408800"/>
                    </a:ext>
                  </a:extLst>
                </a:gridCol>
                <a:gridCol w="1218164">
                  <a:extLst>
                    <a:ext uri="{9D8B030D-6E8A-4147-A177-3AD203B41FA5}">
                      <a16:colId xmlns:a16="http://schemas.microsoft.com/office/drawing/2014/main" val="3546679735"/>
                    </a:ext>
                  </a:extLst>
                </a:gridCol>
                <a:gridCol w="1218164">
                  <a:extLst>
                    <a:ext uri="{9D8B030D-6E8A-4147-A177-3AD203B41FA5}">
                      <a16:colId xmlns:a16="http://schemas.microsoft.com/office/drawing/2014/main" val="2877730472"/>
                    </a:ext>
                  </a:extLst>
                </a:gridCol>
                <a:gridCol w="1218164">
                  <a:extLst>
                    <a:ext uri="{9D8B030D-6E8A-4147-A177-3AD203B41FA5}">
                      <a16:colId xmlns:a16="http://schemas.microsoft.com/office/drawing/2014/main" val="303184290"/>
                    </a:ext>
                  </a:extLst>
                </a:gridCol>
              </a:tblGrid>
              <a:tr h="473287">
                <a:tc>
                  <a:txBody>
                    <a:bodyPr/>
                    <a:lstStyle/>
                    <a:p>
                      <a:pPr algn="l"/>
                      <a:r>
                        <a:rPr lang="zh-CN" altLang="en-US" sz="1200" b="1" dirty="0">
                          <a:latin typeface="+mj-ea"/>
                          <a:ea typeface="+mj-ea"/>
                          <a:cs typeface="Futura Medium" panose="020B0602020204020303" pitchFamily="34" charset="-79"/>
                        </a:rPr>
                        <a:t>架构名称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1D1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Futura Medium" panose="020B0602020204020303" pitchFamily="34" charset="-79"/>
                          <a:cs typeface="Futura Medium" panose="020B0602020204020303" pitchFamily="34" charset="-79"/>
                        </a:rPr>
                        <a:t>Fermi</a:t>
                      </a:r>
                      <a:endParaRPr lang="zh-CN" altLang="en-US" sz="1400" dirty="0">
                        <a:latin typeface="Futura Medium" panose="020B0602020204020303" pitchFamily="34" charset="-79"/>
                        <a:ea typeface="+mj-ea"/>
                        <a:cs typeface="Futura Medium" panose="020B0602020204020303" pitchFamily="34" charset="-79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1D1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Futura Medium" panose="020B0602020204020303" pitchFamily="34" charset="-79"/>
                          <a:cs typeface="Futura Medium" panose="020B0602020204020303" pitchFamily="34" charset="-79"/>
                        </a:rPr>
                        <a:t>Kepler</a:t>
                      </a:r>
                      <a:endParaRPr lang="zh-CN" altLang="en-US" sz="1400" dirty="0">
                        <a:latin typeface="Futura Medium" panose="020B0602020204020303" pitchFamily="34" charset="-79"/>
                        <a:ea typeface="+mj-ea"/>
                        <a:cs typeface="Futura Medium" panose="020B0602020204020303" pitchFamily="34" charset="-79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1D1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Futura Medium" panose="020B0602020204020303" pitchFamily="34" charset="-79"/>
                          <a:cs typeface="Futura Medium" panose="020B0602020204020303" pitchFamily="34" charset="-79"/>
                        </a:rPr>
                        <a:t>Maxwell</a:t>
                      </a:r>
                      <a:endParaRPr lang="zh-CN" altLang="en-US" sz="1400" dirty="0">
                        <a:latin typeface="Futura Medium" panose="020B0602020204020303" pitchFamily="34" charset="-79"/>
                        <a:ea typeface="+mj-ea"/>
                        <a:cs typeface="Futura Medium" panose="020B0602020204020303" pitchFamily="34" charset="-79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1D1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Futura Medium" panose="020B0602020204020303" pitchFamily="34" charset="-79"/>
                          <a:cs typeface="Futura Medium" panose="020B0602020204020303" pitchFamily="34" charset="-79"/>
                        </a:rPr>
                        <a:t>Pascal</a:t>
                      </a:r>
                      <a:endParaRPr lang="zh-CN" altLang="en-US" sz="1400" dirty="0">
                        <a:latin typeface="Futura Medium" panose="020B0602020204020303" pitchFamily="34" charset="-79"/>
                        <a:ea typeface="+mj-ea"/>
                        <a:cs typeface="Futura Medium" panose="020B0602020204020303" pitchFamily="34" charset="-79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1D1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Futura Medium" panose="020B0602020204020303" pitchFamily="34" charset="-79"/>
                          <a:cs typeface="Futura Medium" panose="020B0602020204020303" pitchFamily="34" charset="-79"/>
                        </a:rPr>
                        <a:t>Volta</a:t>
                      </a:r>
                      <a:endParaRPr lang="zh-CN" altLang="en-US" sz="1400" dirty="0">
                        <a:latin typeface="Futura Medium" panose="020B0602020204020303" pitchFamily="34" charset="-79"/>
                        <a:ea typeface="+mj-ea"/>
                        <a:cs typeface="Futura Medium" panose="020B0602020204020303" pitchFamily="34" charset="-79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1D1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Futura Medium" panose="020B0602020204020303" pitchFamily="34" charset="-79"/>
                          <a:cs typeface="Futura Medium" panose="020B0602020204020303" pitchFamily="34" charset="-79"/>
                        </a:rPr>
                        <a:t>Turing</a:t>
                      </a:r>
                      <a:endParaRPr lang="zh-CN" altLang="en-US" sz="1400" dirty="0">
                        <a:latin typeface="Futura Medium" panose="020B0602020204020303" pitchFamily="34" charset="-79"/>
                        <a:ea typeface="+mj-ea"/>
                        <a:cs typeface="Futura Medium" panose="020B0602020204020303" pitchFamily="34" charset="-79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1D1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Futura Medium" panose="020B0602020204020303" pitchFamily="34" charset="-79"/>
                          <a:cs typeface="Futura Medium" panose="020B0602020204020303" pitchFamily="34" charset="-79"/>
                        </a:rPr>
                        <a:t>Ampere</a:t>
                      </a:r>
                      <a:endParaRPr lang="zh-CN" altLang="en-US" sz="1400" dirty="0">
                        <a:latin typeface="Futura Medium" panose="020B0602020204020303" pitchFamily="34" charset="-79"/>
                        <a:ea typeface="+mj-ea"/>
                        <a:cs typeface="Futura Medium" panose="020B0602020204020303" pitchFamily="34" charset="-79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1D1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Futura Medium" panose="020B0602020204020303" pitchFamily="34" charset="-79"/>
                          <a:cs typeface="Futura Medium" panose="020B0602020204020303" pitchFamily="34" charset="-79"/>
                        </a:rPr>
                        <a:t>Hopper</a:t>
                      </a:r>
                      <a:endParaRPr lang="zh-CN" altLang="en-US" sz="1400" dirty="0">
                        <a:latin typeface="Futura Medium" panose="020B0602020204020303" pitchFamily="34" charset="-79"/>
                        <a:ea typeface="+mj-ea"/>
                        <a:cs typeface="Futura Medium" panose="020B0602020204020303" pitchFamily="34" charset="-79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1D1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5395459"/>
                  </a:ext>
                </a:extLst>
              </a:tr>
              <a:tr h="473287">
                <a:tc>
                  <a:txBody>
                    <a:bodyPr/>
                    <a:lstStyle/>
                    <a:p>
                      <a:pPr algn="l"/>
                      <a:r>
                        <a:rPr lang="zh-CN" altLang="en-US" sz="1200" b="1" dirty="0">
                          <a:solidFill>
                            <a:srgbClr val="374154"/>
                          </a:solidFill>
                          <a:latin typeface="+mj-ea"/>
                          <a:ea typeface="+mj-ea"/>
                        </a:rPr>
                        <a:t>中文名字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费米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开普勒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麦克斯韦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帕斯卡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伏特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图灵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安培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赫柏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56946874"/>
                  </a:ext>
                </a:extLst>
              </a:tr>
              <a:tr h="473287">
                <a:tc>
                  <a:txBody>
                    <a:bodyPr/>
                    <a:lstStyle/>
                    <a:p>
                      <a:pPr algn="l"/>
                      <a:r>
                        <a:rPr lang="zh-CN" altLang="en-US" sz="1200" b="1" dirty="0">
                          <a:solidFill>
                            <a:srgbClr val="374154"/>
                          </a:solidFill>
                          <a:latin typeface="+mj-ea"/>
                          <a:ea typeface="+mj-ea"/>
                        </a:rPr>
                        <a:t>发布时间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2010</a:t>
                      </a:r>
                      <a:endParaRPr lang="zh-CN" altLang="en-US" sz="1050" dirty="0">
                        <a:solidFill>
                          <a:srgbClr val="374154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2012</a:t>
                      </a:r>
                      <a:endParaRPr lang="zh-CN" altLang="en-US" sz="1050" dirty="0">
                        <a:solidFill>
                          <a:srgbClr val="374154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2014</a:t>
                      </a:r>
                      <a:endParaRPr lang="zh-CN" altLang="en-US" sz="1050" dirty="0">
                        <a:solidFill>
                          <a:srgbClr val="374154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2016</a:t>
                      </a:r>
                      <a:endParaRPr lang="zh-CN" altLang="en-US" sz="1050" dirty="0">
                        <a:solidFill>
                          <a:srgbClr val="374154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2017</a:t>
                      </a:r>
                      <a:endParaRPr lang="zh-CN" altLang="en-US" sz="1050" dirty="0">
                        <a:solidFill>
                          <a:srgbClr val="374154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2018</a:t>
                      </a:r>
                      <a:endParaRPr lang="zh-CN" altLang="en-US" sz="1050" dirty="0">
                        <a:solidFill>
                          <a:srgbClr val="374154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2020</a:t>
                      </a:r>
                      <a:endParaRPr lang="zh-CN" altLang="en-US" sz="1050" dirty="0">
                        <a:solidFill>
                          <a:srgbClr val="374154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2022</a:t>
                      </a:r>
                      <a:endParaRPr lang="zh-CN" altLang="en-US" sz="1050" dirty="0">
                        <a:solidFill>
                          <a:srgbClr val="374154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5975679"/>
                  </a:ext>
                </a:extLst>
              </a:tr>
              <a:tr h="1342062">
                <a:tc>
                  <a:txBody>
                    <a:bodyPr/>
                    <a:lstStyle/>
                    <a:p>
                      <a:pPr algn="l"/>
                      <a:r>
                        <a:rPr lang="zh-CN" altLang="en-US" sz="1200" b="1" dirty="0">
                          <a:solidFill>
                            <a:srgbClr val="374154"/>
                          </a:solidFill>
                          <a:latin typeface="+mj-ea"/>
                          <a:ea typeface="+mj-ea"/>
                        </a:rPr>
                        <a:t>核心参数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zh-CN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16</a:t>
                      </a:r>
                      <a:r>
                        <a:rPr lang="zh-CN" altLang="en-US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个</a:t>
                      </a:r>
                      <a:r>
                        <a:rPr lang="en-US" altLang="zh-CN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SM</a:t>
                      </a:r>
                      <a:r>
                        <a:rPr lang="zh-CN" altLang="en-US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，每个</a:t>
                      </a:r>
                      <a:r>
                        <a:rPr lang="en-US" altLang="zh-CN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SM</a:t>
                      </a:r>
                      <a:r>
                        <a:rPr lang="zh-CN" altLang="en-US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包含</a:t>
                      </a:r>
                      <a:r>
                        <a:rPr lang="en-US" altLang="zh-CN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32</a:t>
                      </a:r>
                      <a:r>
                        <a:rPr lang="zh-CN" altLang="en-US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个</a:t>
                      </a:r>
                      <a:r>
                        <a:rPr lang="en-US" altLang="zh-CN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CUDA</a:t>
                      </a:r>
                      <a:r>
                        <a:rPr lang="zh-CN" altLang="en-US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 </a:t>
                      </a:r>
                      <a:r>
                        <a:rPr lang="en-US" altLang="zh-CN" sz="1050" kern="120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Cores</a:t>
                      </a:r>
                      <a:r>
                        <a:rPr lang="zh-CN" altLang="en-US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，一共</a:t>
                      </a:r>
                      <a:r>
                        <a:rPr lang="en-US" altLang="zh-CN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512</a:t>
                      </a:r>
                      <a:r>
                        <a:rPr lang="zh-CN" altLang="en-US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 </a:t>
                      </a:r>
                      <a:r>
                        <a:rPr lang="en-US" altLang="zh-CN" sz="1050" kern="120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CUDA</a:t>
                      </a:r>
                      <a:r>
                        <a:rPr lang="zh-CN" altLang="en-US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 </a:t>
                      </a:r>
                      <a:r>
                        <a:rPr lang="en-US" altLang="zh-CN" sz="1050" kern="120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Cores</a:t>
                      </a:r>
                      <a:endParaRPr lang="en-US" altLang="zh-CN" sz="1050" dirty="0">
                        <a:solidFill>
                          <a:srgbClr val="374154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zh-CN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15</a:t>
                      </a:r>
                      <a:r>
                        <a:rPr lang="zh-CN" altLang="en-US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个</a:t>
                      </a:r>
                      <a:r>
                        <a:rPr lang="en-US" altLang="zh-CN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SMX</a:t>
                      </a:r>
                      <a:r>
                        <a:rPr lang="zh-CN" altLang="en-US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，每个</a:t>
                      </a:r>
                      <a:r>
                        <a:rPr lang="en-US" altLang="zh-CN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SMX</a:t>
                      </a:r>
                      <a:r>
                        <a:rPr lang="zh-CN" altLang="en-US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包括</a:t>
                      </a:r>
                      <a:r>
                        <a:rPr lang="en-US" altLang="zh-CN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192</a:t>
                      </a:r>
                      <a:r>
                        <a:rPr lang="zh-CN" altLang="en-US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个</a:t>
                      </a:r>
                      <a:r>
                        <a:rPr lang="en-US" altLang="zh-CN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FP32+64</a:t>
                      </a:r>
                      <a:r>
                        <a:rPr lang="zh-CN" altLang="en-US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个</a:t>
                      </a:r>
                      <a:r>
                        <a:rPr lang="en-US" altLang="zh-CN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FP64</a:t>
                      </a:r>
                      <a:r>
                        <a:rPr lang="zh-CN" altLang="en-US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 </a:t>
                      </a:r>
                      <a:r>
                        <a:rPr lang="en-US" altLang="zh-CN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CUDA</a:t>
                      </a:r>
                      <a:r>
                        <a:rPr lang="zh-CN" altLang="en-US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 </a:t>
                      </a:r>
                      <a:r>
                        <a:rPr lang="en-US" altLang="zh-CN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Cores</a:t>
                      </a:r>
                      <a:endParaRPr lang="zh-CN" altLang="en-US" sz="1050" dirty="0">
                        <a:solidFill>
                          <a:srgbClr val="374154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zh-CN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16</a:t>
                      </a:r>
                      <a:r>
                        <a:rPr lang="zh-CN" altLang="en-US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个</a:t>
                      </a:r>
                      <a:r>
                        <a:rPr lang="en-US" altLang="zh-CN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SM</a:t>
                      </a:r>
                      <a:r>
                        <a:rPr lang="zh-CN" altLang="en-US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，每个</a:t>
                      </a:r>
                      <a:r>
                        <a:rPr lang="en-US" altLang="zh-CN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SM</a:t>
                      </a:r>
                      <a:r>
                        <a:rPr lang="zh-CN" altLang="en-US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包括</a:t>
                      </a:r>
                      <a:r>
                        <a:rPr lang="en-US" altLang="zh-CN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4</a:t>
                      </a:r>
                      <a:r>
                        <a:rPr lang="zh-CN" altLang="en-US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个处理块，每个处理块包括</a:t>
                      </a:r>
                      <a:r>
                        <a:rPr lang="en-US" altLang="zh-CN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32</a:t>
                      </a:r>
                      <a:r>
                        <a:rPr lang="zh-CN" altLang="en-US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个</a:t>
                      </a:r>
                      <a:r>
                        <a:rPr lang="en-US" altLang="zh-CN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CUDA</a:t>
                      </a:r>
                      <a:r>
                        <a:rPr lang="zh-CN" altLang="en-US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 </a:t>
                      </a:r>
                      <a:r>
                        <a:rPr lang="en-US" altLang="zh-CN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Cores+8</a:t>
                      </a:r>
                      <a:r>
                        <a:rPr lang="zh-CN" altLang="en-US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个</a:t>
                      </a:r>
                      <a:r>
                        <a:rPr lang="en-US" altLang="zh-CN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LD/ST</a:t>
                      </a:r>
                      <a:r>
                        <a:rPr lang="zh-CN" altLang="en-US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 </a:t>
                      </a:r>
                      <a:r>
                        <a:rPr lang="en-US" altLang="zh-CN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Unit</a:t>
                      </a:r>
                      <a:r>
                        <a:rPr lang="zh-CN" altLang="en-US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 </a:t>
                      </a:r>
                      <a:r>
                        <a:rPr lang="en-US" altLang="zh-CN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+</a:t>
                      </a:r>
                      <a:r>
                        <a:rPr lang="zh-CN" altLang="en-US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 </a:t>
                      </a:r>
                      <a:r>
                        <a:rPr lang="en-US" altLang="zh-CN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8</a:t>
                      </a:r>
                      <a:r>
                        <a:rPr lang="zh-CN" altLang="en-US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 </a:t>
                      </a:r>
                      <a:r>
                        <a:rPr lang="en-US" altLang="zh-CN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SFU</a:t>
                      </a:r>
                      <a:endParaRPr lang="zh-CN" altLang="en-US" sz="1050" dirty="0">
                        <a:solidFill>
                          <a:srgbClr val="374154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zh-CN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GP100</a:t>
                      </a:r>
                      <a:r>
                        <a:rPr lang="zh-CN" altLang="en-US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有</a:t>
                      </a:r>
                      <a:r>
                        <a:rPr lang="en-US" altLang="zh-CN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60</a:t>
                      </a:r>
                      <a:r>
                        <a:rPr lang="zh-CN" altLang="en-US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个</a:t>
                      </a:r>
                      <a:r>
                        <a:rPr lang="en-US" altLang="zh-CN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SM</a:t>
                      </a:r>
                      <a:r>
                        <a:rPr lang="zh-CN" altLang="en-US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，每个</a:t>
                      </a:r>
                      <a:r>
                        <a:rPr lang="en-US" altLang="zh-CN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SM</a:t>
                      </a:r>
                      <a:r>
                        <a:rPr lang="zh-CN" altLang="en-US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包括</a:t>
                      </a:r>
                      <a:r>
                        <a:rPr lang="en-US" altLang="zh-CN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64</a:t>
                      </a:r>
                      <a:r>
                        <a:rPr lang="zh-CN" altLang="en-US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个</a:t>
                      </a:r>
                      <a:r>
                        <a:rPr lang="en-US" altLang="zh-CN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CUDA</a:t>
                      </a:r>
                      <a:r>
                        <a:rPr lang="zh-CN" altLang="en-US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 </a:t>
                      </a:r>
                      <a:r>
                        <a:rPr lang="en-US" altLang="zh-CN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Cores</a:t>
                      </a:r>
                      <a:r>
                        <a:rPr lang="zh-CN" altLang="en-US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，</a:t>
                      </a:r>
                      <a:r>
                        <a:rPr lang="en-US" altLang="zh-CN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32</a:t>
                      </a:r>
                      <a:r>
                        <a:rPr lang="zh-CN" altLang="en-US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个</a:t>
                      </a:r>
                      <a:r>
                        <a:rPr lang="en-US" altLang="zh-CN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DP</a:t>
                      </a:r>
                      <a:r>
                        <a:rPr lang="zh-CN" altLang="en-US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 </a:t>
                      </a:r>
                      <a:r>
                        <a:rPr lang="en-US" altLang="zh-CN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Cores</a:t>
                      </a:r>
                      <a:endParaRPr lang="zh-CN" altLang="en-US" sz="1050" dirty="0">
                        <a:solidFill>
                          <a:srgbClr val="374154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zh-CN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80</a:t>
                      </a:r>
                      <a:r>
                        <a:rPr lang="zh-CN" altLang="en-US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个</a:t>
                      </a:r>
                      <a:r>
                        <a:rPr lang="en-US" altLang="zh-CN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SM</a:t>
                      </a:r>
                      <a:r>
                        <a:rPr lang="zh-CN" altLang="en-US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，每个</a:t>
                      </a:r>
                      <a:r>
                        <a:rPr lang="en-US" altLang="zh-CN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SM</a:t>
                      </a:r>
                      <a:r>
                        <a:rPr lang="zh-CN" altLang="en-US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包括</a:t>
                      </a:r>
                      <a:r>
                        <a:rPr lang="en-US" altLang="zh-CN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32</a:t>
                      </a:r>
                      <a:r>
                        <a:rPr lang="zh-CN" altLang="en-US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个</a:t>
                      </a:r>
                      <a:r>
                        <a:rPr lang="en-US" altLang="zh-CN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FP64+64</a:t>
                      </a:r>
                      <a:r>
                        <a:rPr lang="zh-CN" altLang="en-US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 </a:t>
                      </a:r>
                      <a:r>
                        <a:rPr lang="en-US" altLang="zh-CN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Int32+64</a:t>
                      </a:r>
                      <a:r>
                        <a:rPr lang="zh-CN" altLang="en-US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 </a:t>
                      </a:r>
                      <a:r>
                        <a:rPr lang="en-US" altLang="zh-CN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FP32+8</a:t>
                      </a:r>
                      <a:r>
                        <a:rPr lang="zh-CN" altLang="en-US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个</a:t>
                      </a:r>
                      <a:r>
                        <a:rPr lang="en-US" altLang="zh-CN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Tensor</a:t>
                      </a:r>
                      <a:r>
                        <a:rPr lang="zh-CN" altLang="en-US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 </a:t>
                      </a:r>
                      <a:r>
                        <a:rPr lang="en-US" altLang="zh-CN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Cores</a:t>
                      </a:r>
                      <a:endParaRPr lang="zh-CN" altLang="en-US" sz="1050" dirty="0">
                        <a:solidFill>
                          <a:srgbClr val="374154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zh-CN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102</a:t>
                      </a:r>
                      <a:r>
                        <a:rPr lang="zh-CN" altLang="en-US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核心</a:t>
                      </a:r>
                      <a:r>
                        <a:rPr lang="en-US" altLang="zh-CN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92</a:t>
                      </a:r>
                      <a:r>
                        <a:rPr lang="zh-CN" altLang="en-US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个</a:t>
                      </a:r>
                      <a:r>
                        <a:rPr lang="en-US" altLang="zh-CN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SM</a:t>
                      </a:r>
                      <a:r>
                        <a:rPr lang="zh-CN" altLang="en-US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，</a:t>
                      </a:r>
                      <a:r>
                        <a:rPr lang="en-US" altLang="zh-CN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SM</a:t>
                      </a:r>
                      <a:r>
                        <a:rPr lang="zh-CN" altLang="en-US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重新设计，每个</a:t>
                      </a:r>
                      <a:r>
                        <a:rPr lang="en-US" altLang="zh-CN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SM</a:t>
                      </a:r>
                      <a:r>
                        <a:rPr lang="zh-CN" altLang="en-US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包含</a:t>
                      </a:r>
                      <a:r>
                        <a:rPr lang="en-US" altLang="zh-CN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64</a:t>
                      </a:r>
                      <a:r>
                        <a:rPr lang="zh-CN" altLang="en-US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个</a:t>
                      </a:r>
                      <a:r>
                        <a:rPr lang="en-US" altLang="zh-CN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Int32+64</a:t>
                      </a:r>
                      <a:r>
                        <a:rPr lang="zh-CN" altLang="en-US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个</a:t>
                      </a:r>
                      <a:r>
                        <a:rPr lang="en-US" altLang="zh-CN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FP32+8</a:t>
                      </a:r>
                      <a:r>
                        <a:rPr lang="zh-CN" altLang="en-US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个</a:t>
                      </a:r>
                      <a:r>
                        <a:rPr lang="en-US" altLang="zh-CN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Tensor</a:t>
                      </a:r>
                      <a:r>
                        <a:rPr lang="zh-CN" altLang="en-US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 </a:t>
                      </a:r>
                      <a:r>
                        <a:rPr lang="en-US" altLang="zh-CN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Cores</a:t>
                      </a:r>
                      <a:endParaRPr lang="zh-CN" altLang="en-US" sz="1050" dirty="0">
                        <a:solidFill>
                          <a:srgbClr val="374154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zh-CN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108</a:t>
                      </a:r>
                      <a:r>
                        <a:rPr lang="zh-CN" altLang="en-US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个</a:t>
                      </a:r>
                      <a:r>
                        <a:rPr lang="en-US" altLang="zh-CN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SM</a:t>
                      </a:r>
                      <a:r>
                        <a:rPr lang="zh-CN" altLang="en-US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，每个</a:t>
                      </a:r>
                      <a:r>
                        <a:rPr lang="en-US" altLang="zh-CN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SM</a:t>
                      </a:r>
                      <a:r>
                        <a:rPr lang="zh-CN" altLang="en-US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包含</a:t>
                      </a:r>
                      <a:r>
                        <a:rPr lang="en-US" altLang="zh-CN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64</a:t>
                      </a:r>
                      <a:r>
                        <a:rPr lang="zh-CN" altLang="en-US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个</a:t>
                      </a:r>
                      <a:r>
                        <a:rPr lang="en-US" altLang="zh-CN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FP32+64</a:t>
                      </a:r>
                      <a:r>
                        <a:rPr lang="zh-CN" altLang="en-US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个</a:t>
                      </a:r>
                      <a:r>
                        <a:rPr lang="en-US" altLang="zh-CN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INT32+32</a:t>
                      </a:r>
                      <a:r>
                        <a:rPr lang="zh-CN" altLang="en-US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个</a:t>
                      </a:r>
                      <a:r>
                        <a:rPr lang="en-US" altLang="zh-CN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FP64+4</a:t>
                      </a:r>
                      <a:r>
                        <a:rPr lang="zh-CN" altLang="en-US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个</a:t>
                      </a:r>
                      <a:r>
                        <a:rPr lang="en-US" altLang="zh-CN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Tensor</a:t>
                      </a:r>
                      <a:r>
                        <a:rPr lang="zh-CN" altLang="en-US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 </a:t>
                      </a:r>
                      <a:r>
                        <a:rPr lang="en-US" altLang="zh-CN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Cores</a:t>
                      </a:r>
                      <a:endParaRPr lang="zh-CN" altLang="en-US" sz="1050" dirty="0">
                        <a:solidFill>
                          <a:srgbClr val="374154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zh-CN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132</a:t>
                      </a:r>
                      <a:r>
                        <a:rPr lang="zh-CN" altLang="en-US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个</a:t>
                      </a:r>
                      <a:r>
                        <a:rPr lang="en-US" altLang="zh-CN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SM</a:t>
                      </a:r>
                      <a:r>
                        <a:rPr lang="zh-CN" altLang="en-US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，每个</a:t>
                      </a:r>
                      <a:r>
                        <a:rPr lang="en-US" altLang="zh-CN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SM</a:t>
                      </a:r>
                      <a:r>
                        <a:rPr lang="zh-CN" altLang="en-US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包含</a:t>
                      </a:r>
                      <a:r>
                        <a:rPr lang="en-US" altLang="zh-CN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128</a:t>
                      </a:r>
                      <a:r>
                        <a:rPr lang="zh-CN" altLang="en-US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个</a:t>
                      </a:r>
                      <a:r>
                        <a:rPr lang="en-US" altLang="zh-CN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FP32+64</a:t>
                      </a:r>
                      <a:r>
                        <a:rPr lang="zh-CN" altLang="en-US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个</a:t>
                      </a:r>
                      <a:r>
                        <a:rPr lang="en-US" altLang="zh-CN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INT32+64</a:t>
                      </a:r>
                      <a:r>
                        <a:rPr lang="zh-CN" altLang="en-US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个</a:t>
                      </a:r>
                      <a:r>
                        <a:rPr lang="en-US" altLang="zh-CN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FP64+4</a:t>
                      </a:r>
                      <a:r>
                        <a:rPr lang="zh-CN" altLang="en-US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个</a:t>
                      </a:r>
                      <a:r>
                        <a:rPr lang="en-US" altLang="zh-CN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Tensor</a:t>
                      </a:r>
                      <a:r>
                        <a:rPr lang="zh-CN" altLang="en-US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 </a:t>
                      </a:r>
                      <a:r>
                        <a:rPr lang="en-US" altLang="zh-CN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Cores</a:t>
                      </a:r>
                      <a:endParaRPr lang="zh-CN" altLang="en-US" sz="1050" dirty="0">
                        <a:solidFill>
                          <a:srgbClr val="374154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0429239"/>
                  </a:ext>
                </a:extLst>
              </a:tr>
              <a:tr h="1342062">
                <a:tc>
                  <a:txBody>
                    <a:bodyPr/>
                    <a:lstStyle/>
                    <a:p>
                      <a:pPr algn="l"/>
                      <a:r>
                        <a:rPr lang="zh-CN" altLang="en-US" sz="1200" b="1" dirty="0">
                          <a:solidFill>
                            <a:srgbClr val="374154"/>
                          </a:solidFill>
                          <a:latin typeface="+mj-ea"/>
                          <a:ea typeface="+mj-ea"/>
                        </a:rPr>
                        <a:t>特点</a:t>
                      </a:r>
                      <a:r>
                        <a:rPr lang="en-US" altLang="zh-CN" sz="1200" b="1" dirty="0">
                          <a:solidFill>
                            <a:srgbClr val="374154"/>
                          </a:solidFill>
                          <a:latin typeface="+mj-ea"/>
                          <a:ea typeface="+mj-ea"/>
                        </a:rPr>
                        <a:t>&amp;</a:t>
                      </a:r>
                      <a:r>
                        <a:rPr lang="zh-CN" altLang="en-US" sz="1200" b="1" dirty="0">
                          <a:solidFill>
                            <a:srgbClr val="374154"/>
                          </a:solidFill>
                          <a:latin typeface="+mj-ea"/>
                          <a:ea typeface="+mj-ea"/>
                        </a:rPr>
                        <a:t>优势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zh-CN" altLang="en-US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首个完整</a:t>
                      </a:r>
                      <a:r>
                        <a:rPr lang="en-US" altLang="zh-CN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GPU</a:t>
                      </a:r>
                      <a:r>
                        <a:rPr lang="zh-CN" altLang="en-US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计算架构，支持与共享存储结合的</a:t>
                      </a:r>
                      <a:r>
                        <a:rPr lang="en-US" altLang="zh-CN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Cache</a:t>
                      </a:r>
                      <a:r>
                        <a:rPr lang="zh-CN" altLang="en-US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层次</a:t>
                      </a:r>
                      <a:r>
                        <a:rPr lang="en-US" altLang="zh-CN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GPU</a:t>
                      </a:r>
                      <a:r>
                        <a:rPr lang="zh-CN" altLang="en-US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架构，支持</a:t>
                      </a:r>
                      <a:r>
                        <a:rPr lang="en-US" altLang="zh-CN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ECC</a:t>
                      </a:r>
                      <a:r>
                        <a:rPr lang="zh-CN" altLang="en-US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 </a:t>
                      </a:r>
                      <a:r>
                        <a:rPr lang="en-US" altLang="zh-CN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GPU</a:t>
                      </a:r>
                      <a:r>
                        <a:rPr lang="zh-CN" altLang="en-US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架构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zh-CN" altLang="en-US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游戏性能大幅提升，首次支持</a:t>
                      </a:r>
                      <a:r>
                        <a:rPr lang="en-US" altLang="zh-CN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GPU</a:t>
                      </a:r>
                      <a:r>
                        <a:rPr lang="zh-CN" altLang="en-US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 </a:t>
                      </a:r>
                      <a:r>
                        <a:rPr lang="en-US" altLang="zh-CN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Direct</a:t>
                      </a:r>
                      <a:r>
                        <a:rPr lang="zh-CN" altLang="en-US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技术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zh-CN" altLang="en-US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每组</a:t>
                      </a:r>
                      <a:r>
                        <a:rPr lang="en-US" altLang="zh-CN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SM</a:t>
                      </a:r>
                      <a:r>
                        <a:rPr lang="zh-CN" altLang="en-US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单元从</a:t>
                      </a:r>
                      <a:r>
                        <a:rPr lang="en-US" altLang="zh-CN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192</a:t>
                      </a:r>
                      <a:r>
                        <a:rPr lang="zh-CN" altLang="en-US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个减少到每组</a:t>
                      </a:r>
                      <a:r>
                        <a:rPr lang="en-US" altLang="zh-CN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128</a:t>
                      </a:r>
                      <a:r>
                        <a:rPr lang="zh-CN" altLang="en-US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个，每个</a:t>
                      </a:r>
                      <a:r>
                        <a:rPr lang="en-US" altLang="zh-CN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SMM</a:t>
                      </a:r>
                      <a:r>
                        <a:rPr lang="zh-CN" altLang="en-US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单元拥有更多逻辑控制电路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zh-CN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NVLink</a:t>
                      </a:r>
                      <a:r>
                        <a:rPr lang="zh-CN" altLang="en-US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第一代，双向互联带宽</a:t>
                      </a:r>
                      <a:r>
                        <a:rPr lang="en-US" altLang="zh-CN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160GB/s</a:t>
                      </a:r>
                      <a:r>
                        <a:rPr lang="zh-CN" altLang="en-US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，</a:t>
                      </a:r>
                      <a:r>
                        <a:rPr lang="en-US" altLang="zh-CN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P100</a:t>
                      </a:r>
                      <a:r>
                        <a:rPr lang="zh-CN" altLang="en-US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拥有</a:t>
                      </a:r>
                      <a:r>
                        <a:rPr lang="en-US" altLang="zh-CN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56</a:t>
                      </a:r>
                      <a:r>
                        <a:rPr lang="zh-CN" altLang="en-US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个</a:t>
                      </a:r>
                      <a:r>
                        <a:rPr lang="en-US" altLang="zh-CN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SM</a:t>
                      </a:r>
                      <a:r>
                        <a:rPr lang="zh-CN" altLang="en-US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 </a:t>
                      </a:r>
                      <a:r>
                        <a:rPr lang="en-US" altLang="zh-CN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HBM</a:t>
                      </a:r>
                      <a:endParaRPr lang="zh-CN" altLang="en-US" sz="1050" dirty="0">
                        <a:solidFill>
                          <a:srgbClr val="374154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zh-CN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NVLink2.0</a:t>
                      </a:r>
                      <a:r>
                        <a:rPr lang="zh-CN" altLang="en-US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，</a:t>
                      </a:r>
                      <a:r>
                        <a:rPr lang="en-US" altLang="zh-CN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Tensor</a:t>
                      </a:r>
                      <a:r>
                        <a:rPr lang="zh-CN" altLang="en-US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 </a:t>
                      </a:r>
                      <a:r>
                        <a:rPr lang="en-US" altLang="zh-CN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Cores</a:t>
                      </a:r>
                      <a:r>
                        <a:rPr lang="zh-CN" altLang="en-US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第一代，支持</a:t>
                      </a:r>
                      <a:r>
                        <a:rPr lang="en-US" altLang="zh-CN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AI</a:t>
                      </a:r>
                      <a:r>
                        <a:rPr lang="zh-CN" altLang="en-US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运算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zh-CN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Tensor</a:t>
                      </a:r>
                      <a:r>
                        <a:rPr lang="zh-CN" altLang="en-US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 </a:t>
                      </a:r>
                      <a:r>
                        <a:rPr lang="en-US" altLang="zh-CN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Core2.0</a:t>
                      </a:r>
                      <a:r>
                        <a:rPr lang="zh-CN" altLang="en-US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，</a:t>
                      </a:r>
                      <a:r>
                        <a:rPr lang="en-US" altLang="zh-CN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RT</a:t>
                      </a:r>
                      <a:r>
                        <a:rPr lang="zh-CN" altLang="en-US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 </a:t>
                      </a:r>
                      <a:r>
                        <a:rPr lang="en-US" altLang="zh-CN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Core</a:t>
                      </a:r>
                      <a:r>
                        <a:rPr lang="zh-CN" altLang="en-US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第一代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zh-CN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Tensor</a:t>
                      </a:r>
                      <a:r>
                        <a:rPr lang="zh-CN" altLang="en-US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 </a:t>
                      </a:r>
                      <a:r>
                        <a:rPr lang="en-US" altLang="zh-CN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Core3.0</a:t>
                      </a:r>
                      <a:r>
                        <a:rPr lang="zh-CN" altLang="en-US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，</a:t>
                      </a:r>
                      <a:r>
                        <a:rPr lang="en-US" altLang="zh-CN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RT</a:t>
                      </a:r>
                      <a:r>
                        <a:rPr lang="zh-CN" altLang="en-US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 </a:t>
                      </a:r>
                      <a:r>
                        <a:rPr lang="en-US" altLang="zh-CN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Core2.0</a:t>
                      </a:r>
                      <a:r>
                        <a:rPr lang="zh-CN" altLang="en-US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，</a:t>
                      </a:r>
                      <a:r>
                        <a:rPr lang="en-US" altLang="zh-CN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NVLink3.0</a:t>
                      </a:r>
                      <a:r>
                        <a:rPr lang="zh-CN" altLang="en-US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，结构稀疏性矩阵</a:t>
                      </a:r>
                      <a:r>
                        <a:rPr lang="en-US" altLang="zh-CN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MIG1.0</a:t>
                      </a:r>
                      <a:endParaRPr lang="zh-CN" altLang="en-US" sz="1050" dirty="0">
                        <a:solidFill>
                          <a:srgbClr val="374154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zh-CN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Tensor</a:t>
                      </a:r>
                      <a:r>
                        <a:rPr lang="zh-CN" altLang="en-US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 </a:t>
                      </a:r>
                      <a:r>
                        <a:rPr lang="en-US" altLang="zh-CN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Core4.0</a:t>
                      </a:r>
                      <a:r>
                        <a:rPr lang="zh-CN" altLang="en-US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，</a:t>
                      </a:r>
                      <a:r>
                        <a:rPr lang="en-US" altLang="zh-CN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NVlink4.0</a:t>
                      </a:r>
                      <a:r>
                        <a:rPr lang="zh-CN" altLang="en-US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，结构稀疏性矩阵</a:t>
                      </a:r>
                      <a:r>
                        <a:rPr lang="en-US" altLang="zh-CN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MIG2.0</a:t>
                      </a:r>
                      <a:endParaRPr lang="zh-CN" altLang="en-US" sz="1050" dirty="0">
                        <a:solidFill>
                          <a:srgbClr val="374154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13788961"/>
                  </a:ext>
                </a:extLst>
              </a:tr>
              <a:tr h="525155">
                <a:tc>
                  <a:txBody>
                    <a:bodyPr/>
                    <a:lstStyle/>
                    <a:p>
                      <a:pPr algn="l"/>
                      <a:r>
                        <a:rPr lang="zh-CN" altLang="en-US" sz="1200" b="1" dirty="0">
                          <a:solidFill>
                            <a:srgbClr val="374154"/>
                          </a:solidFill>
                          <a:latin typeface="+mj-ea"/>
                          <a:ea typeface="+mj-ea"/>
                        </a:rPr>
                        <a:t>纳米制程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40/28nm</a:t>
                      </a:r>
                    </a:p>
                    <a:p>
                      <a:pPr algn="ctr" latinLnBrk="1"/>
                      <a:r>
                        <a:rPr lang="en-US" altLang="zh-CN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30</a:t>
                      </a:r>
                      <a:r>
                        <a:rPr lang="zh-CN" altLang="en-US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亿晶体管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28nm</a:t>
                      </a:r>
                    </a:p>
                    <a:p>
                      <a:pPr algn="ctr" latinLnBrk="1"/>
                      <a:r>
                        <a:rPr lang="en-US" altLang="zh-CN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71</a:t>
                      </a:r>
                      <a:r>
                        <a:rPr lang="zh-CN" altLang="en-US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亿晶体管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28nm</a:t>
                      </a:r>
                    </a:p>
                    <a:p>
                      <a:pPr algn="ctr" latinLnBrk="1"/>
                      <a:r>
                        <a:rPr lang="en-US" altLang="zh-CN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80</a:t>
                      </a:r>
                      <a:r>
                        <a:rPr lang="zh-CN" altLang="en-US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亿晶体管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16nm</a:t>
                      </a:r>
                    </a:p>
                    <a:p>
                      <a:pPr algn="ctr" latinLnBrk="1"/>
                      <a:r>
                        <a:rPr lang="en-US" altLang="zh-CN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153</a:t>
                      </a:r>
                      <a:r>
                        <a:rPr lang="zh-CN" altLang="en-US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亿晶体管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12nm</a:t>
                      </a:r>
                    </a:p>
                    <a:p>
                      <a:pPr algn="ctr" latinLnBrk="1"/>
                      <a:r>
                        <a:rPr lang="en-US" altLang="zh-CN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211</a:t>
                      </a:r>
                      <a:r>
                        <a:rPr lang="zh-CN" altLang="en-US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亿晶体管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12nm</a:t>
                      </a:r>
                    </a:p>
                    <a:p>
                      <a:pPr algn="ctr" latinLnBrk="1"/>
                      <a:r>
                        <a:rPr lang="en-US" altLang="zh-CN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186</a:t>
                      </a:r>
                      <a:r>
                        <a:rPr lang="zh-CN" altLang="en-US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亿晶体管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7nm</a:t>
                      </a:r>
                    </a:p>
                    <a:p>
                      <a:pPr algn="ctr" latinLnBrk="1"/>
                      <a:r>
                        <a:rPr lang="en-US" altLang="zh-CN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283</a:t>
                      </a:r>
                      <a:r>
                        <a:rPr lang="zh-CN" altLang="en-US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亿晶体管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4nm</a:t>
                      </a:r>
                    </a:p>
                    <a:p>
                      <a:pPr algn="ctr" latinLnBrk="1"/>
                      <a:r>
                        <a:rPr lang="en-US" altLang="zh-CN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800</a:t>
                      </a:r>
                      <a:r>
                        <a:rPr lang="zh-CN" altLang="en-US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亿晶体管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09445051"/>
                  </a:ext>
                </a:extLst>
              </a:tr>
              <a:tr h="473287">
                <a:tc>
                  <a:txBody>
                    <a:bodyPr/>
                    <a:lstStyle/>
                    <a:p>
                      <a:pPr algn="l"/>
                      <a:r>
                        <a:rPr lang="zh-CN" altLang="en-US" sz="1200" b="1" dirty="0">
                          <a:solidFill>
                            <a:srgbClr val="374154"/>
                          </a:solidFill>
                          <a:latin typeface="+mj-ea"/>
                          <a:ea typeface="+mj-ea"/>
                        </a:rPr>
                        <a:t>代表型号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Quadro</a:t>
                      </a:r>
                      <a:r>
                        <a:rPr lang="zh-CN" altLang="en-US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 </a:t>
                      </a:r>
                      <a:r>
                        <a:rPr lang="en-US" altLang="zh-CN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7000</a:t>
                      </a:r>
                      <a:endParaRPr lang="zh-CN" altLang="en-US" sz="1050" dirty="0">
                        <a:solidFill>
                          <a:srgbClr val="374154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K80</a:t>
                      </a:r>
                    </a:p>
                    <a:p>
                      <a:pPr algn="ctr" latinLnBrk="1"/>
                      <a:r>
                        <a:rPr lang="en-US" altLang="zh-CN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K40M</a:t>
                      </a:r>
                      <a:endParaRPr lang="zh-CN" altLang="en-US" sz="1050" dirty="0">
                        <a:solidFill>
                          <a:srgbClr val="374154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M5000</a:t>
                      </a:r>
                      <a:r>
                        <a:rPr lang="zh-CN" altLang="en-US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 </a:t>
                      </a:r>
                      <a:r>
                        <a:rPr lang="en-US" altLang="zh-CN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M4000</a:t>
                      </a:r>
                    </a:p>
                    <a:p>
                      <a:pPr algn="ctr" latinLnBrk="1"/>
                      <a:r>
                        <a:rPr lang="en-US" altLang="zh-CN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GTX</a:t>
                      </a:r>
                      <a:r>
                        <a:rPr lang="zh-CN" altLang="en-US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 </a:t>
                      </a:r>
                      <a:r>
                        <a:rPr lang="en-US" altLang="zh-CN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9XX</a:t>
                      </a:r>
                      <a:r>
                        <a:rPr lang="zh-CN" altLang="en-US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系列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P100</a:t>
                      </a:r>
                      <a:r>
                        <a:rPr lang="zh-CN" altLang="en-US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 </a:t>
                      </a:r>
                      <a:r>
                        <a:rPr lang="en-US" altLang="zh-CN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P6000</a:t>
                      </a:r>
                    </a:p>
                    <a:p>
                      <a:pPr algn="ctr" latinLnBrk="1"/>
                      <a:r>
                        <a:rPr lang="en-US" altLang="zh-CN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TTX1080</a:t>
                      </a:r>
                      <a:endParaRPr lang="zh-CN" altLang="en-US" sz="1050" dirty="0">
                        <a:solidFill>
                          <a:srgbClr val="374154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V100</a:t>
                      </a:r>
                    </a:p>
                    <a:p>
                      <a:pPr algn="ctr" latinLnBrk="1"/>
                      <a:r>
                        <a:rPr lang="en-US" altLang="zh-CN" sz="1050" dirty="0" err="1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TiTan</a:t>
                      </a:r>
                      <a:r>
                        <a:rPr lang="zh-CN" altLang="en-US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 </a:t>
                      </a:r>
                      <a:r>
                        <a:rPr lang="en-US" altLang="zh-CN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V</a:t>
                      </a:r>
                      <a:endParaRPr lang="zh-CN" altLang="en-US" sz="1050" dirty="0">
                        <a:solidFill>
                          <a:srgbClr val="374154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T4</a:t>
                      </a:r>
                      <a:r>
                        <a:rPr lang="zh-CN" altLang="en-US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，</a:t>
                      </a:r>
                      <a:r>
                        <a:rPr lang="en-US" altLang="zh-CN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2080TI</a:t>
                      </a:r>
                    </a:p>
                    <a:p>
                      <a:pPr algn="ctr" latinLnBrk="1"/>
                      <a:r>
                        <a:rPr lang="en-US" altLang="zh-CN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RTX</a:t>
                      </a:r>
                      <a:r>
                        <a:rPr lang="zh-CN" altLang="en-US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 </a:t>
                      </a:r>
                      <a:r>
                        <a:rPr lang="en-US" altLang="zh-CN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5000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A100</a:t>
                      </a:r>
                    </a:p>
                    <a:p>
                      <a:pPr algn="ctr" latinLnBrk="1"/>
                      <a:r>
                        <a:rPr lang="en-US" altLang="zh-CN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A30</a:t>
                      </a:r>
                      <a:r>
                        <a:rPr lang="zh-CN" altLang="en-US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系列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1050" dirty="0">
                          <a:solidFill>
                            <a:srgbClr val="37415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H100</a:t>
                      </a:r>
                      <a:endParaRPr lang="zh-CN" altLang="en-US" sz="1050" dirty="0">
                        <a:solidFill>
                          <a:srgbClr val="374154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1D1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28088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835387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8DDBE907-0411-D548-662F-22539E574F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</p:spPr>
        <p:txBody>
          <a:bodyPr/>
          <a:lstStyle/>
          <a:p>
            <a:r>
              <a:rPr lang="en-US" altLang="zh-CN" dirty="0"/>
              <a:t>HGX</a:t>
            </a:r>
            <a:r>
              <a:rPr lang="zh-CN" altLang="en-US" dirty="0"/>
              <a:t> 服务器介绍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932EC47E-45C8-F7CC-2A3C-D6DFC5E64E1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" altLang="zh-CN" dirty="0"/>
              <a:t>HGX H100 </a:t>
            </a:r>
            <a:r>
              <a:rPr lang="en-US" altLang="zh-CN" dirty="0"/>
              <a:t>&amp;</a:t>
            </a:r>
            <a:r>
              <a:rPr lang="zh-CN" altLang="en-US" dirty="0"/>
              <a:t> </a:t>
            </a:r>
            <a:r>
              <a:rPr lang="en" altLang="zh-CN" dirty="0"/>
              <a:t>HGX H200 -&gt; HGX B100 </a:t>
            </a:r>
            <a:r>
              <a:rPr lang="en-US" altLang="zh-CN" dirty="0"/>
              <a:t>&amp;</a:t>
            </a:r>
            <a:r>
              <a:rPr lang="zh-CN" altLang="en-US" dirty="0"/>
              <a:t> </a:t>
            </a:r>
            <a:r>
              <a:rPr lang="en" altLang="zh-CN" dirty="0"/>
              <a:t>HGX B200</a:t>
            </a:r>
            <a:r>
              <a:rPr lang="zh-CN" altLang="en" dirty="0"/>
              <a:t>，</a:t>
            </a:r>
            <a:r>
              <a:rPr lang="en" altLang="zh-CN" dirty="0"/>
              <a:t>FP16 </a:t>
            </a:r>
            <a:r>
              <a:rPr lang="zh-CN" altLang="en-US" dirty="0"/>
              <a:t>算力增加到 </a:t>
            </a:r>
            <a:r>
              <a:rPr lang="en-US" altLang="zh-CN" dirty="0"/>
              <a:t>2 </a:t>
            </a:r>
            <a:r>
              <a:rPr lang="zh-CN" altLang="en-US" dirty="0"/>
              <a:t>倍左右，功耗相当</a:t>
            </a: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D31CF18A-F02B-CEB4-4398-8138B645AB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8165218"/>
              </p:ext>
            </p:extLst>
          </p:nvPr>
        </p:nvGraphicFramePr>
        <p:xfrm>
          <a:off x="400620" y="2005646"/>
          <a:ext cx="11395521" cy="4404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63461">
                  <a:extLst>
                    <a:ext uri="{9D8B030D-6E8A-4147-A177-3AD203B41FA5}">
                      <a16:colId xmlns:a16="http://schemas.microsoft.com/office/drawing/2014/main" val="2592836588"/>
                    </a:ext>
                  </a:extLst>
                </a:gridCol>
                <a:gridCol w="1926412">
                  <a:extLst>
                    <a:ext uri="{9D8B030D-6E8A-4147-A177-3AD203B41FA5}">
                      <a16:colId xmlns:a16="http://schemas.microsoft.com/office/drawing/2014/main" val="3815546655"/>
                    </a:ext>
                  </a:extLst>
                </a:gridCol>
                <a:gridCol w="1926412">
                  <a:extLst>
                    <a:ext uri="{9D8B030D-6E8A-4147-A177-3AD203B41FA5}">
                      <a16:colId xmlns:a16="http://schemas.microsoft.com/office/drawing/2014/main" val="406360008"/>
                    </a:ext>
                  </a:extLst>
                </a:gridCol>
                <a:gridCol w="1926412">
                  <a:extLst>
                    <a:ext uri="{9D8B030D-6E8A-4147-A177-3AD203B41FA5}">
                      <a16:colId xmlns:a16="http://schemas.microsoft.com/office/drawing/2014/main" val="352634218"/>
                    </a:ext>
                  </a:extLst>
                </a:gridCol>
                <a:gridCol w="1926412">
                  <a:extLst>
                    <a:ext uri="{9D8B030D-6E8A-4147-A177-3AD203B41FA5}">
                      <a16:colId xmlns:a16="http://schemas.microsoft.com/office/drawing/2014/main" val="4261536517"/>
                    </a:ext>
                  </a:extLst>
                </a:gridCol>
                <a:gridCol w="1926412">
                  <a:extLst>
                    <a:ext uri="{9D8B030D-6E8A-4147-A177-3AD203B41FA5}">
                      <a16:colId xmlns:a16="http://schemas.microsoft.com/office/drawing/2014/main" val="3946408147"/>
                    </a:ext>
                  </a:extLst>
                </a:gridCol>
              </a:tblGrid>
              <a:tr h="180433">
                <a:tc rowSpan="2">
                  <a:txBody>
                    <a:bodyPr/>
                    <a:lstStyle/>
                    <a:p>
                      <a:r>
                        <a:rPr lang="zh-CN" altLang="en-US" sz="1100" b="1" dirty="0"/>
                        <a:t>产品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1" dirty="0"/>
                        <a:t>HGX</a:t>
                      </a:r>
                      <a:r>
                        <a:rPr lang="zh-CN" altLang="en-US" sz="1100" b="1" dirty="0"/>
                        <a:t> </a:t>
                      </a:r>
                      <a:r>
                        <a:rPr lang="en-US" altLang="zh-CN" sz="1100" b="1" dirty="0"/>
                        <a:t>A100</a:t>
                      </a:r>
                      <a:endParaRPr lang="zh-CN" altLang="en-US" sz="1100" b="1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1" dirty="0"/>
                        <a:t>HGX</a:t>
                      </a:r>
                      <a:r>
                        <a:rPr lang="zh-CN" altLang="en-US" sz="1100" b="1" dirty="0"/>
                        <a:t> </a:t>
                      </a:r>
                      <a:r>
                        <a:rPr lang="en-US" altLang="zh-CN" sz="1100" b="1" dirty="0"/>
                        <a:t>H100</a:t>
                      </a:r>
                      <a:endParaRPr lang="zh-CN" altLang="en-US" sz="1100" b="1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1" dirty="0"/>
                        <a:t>HGX</a:t>
                      </a:r>
                      <a:r>
                        <a:rPr lang="zh-CN" altLang="en-US" sz="1100" b="1" dirty="0"/>
                        <a:t> </a:t>
                      </a:r>
                      <a:r>
                        <a:rPr lang="en-US" altLang="zh-CN" sz="1100" b="1" dirty="0"/>
                        <a:t>H200</a:t>
                      </a:r>
                      <a:endParaRPr lang="zh-CN" altLang="en-US" sz="11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1" dirty="0"/>
                        <a:t>HGX</a:t>
                      </a:r>
                      <a:r>
                        <a:rPr lang="zh-CN" altLang="en-US" sz="1100" b="1" dirty="0"/>
                        <a:t> </a:t>
                      </a:r>
                      <a:r>
                        <a:rPr lang="en-US" altLang="zh-CN" sz="1100" b="1" dirty="0"/>
                        <a:t>B100</a:t>
                      </a:r>
                      <a:endParaRPr lang="zh-CN" altLang="en-US" sz="1100" b="1" dirty="0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1" dirty="0"/>
                        <a:t>HGX</a:t>
                      </a:r>
                      <a:r>
                        <a:rPr lang="zh-CN" altLang="en-US" sz="1100" b="1" dirty="0"/>
                        <a:t> </a:t>
                      </a:r>
                      <a:r>
                        <a:rPr lang="en-US" altLang="zh-CN" sz="1100" b="1" dirty="0"/>
                        <a:t>B200</a:t>
                      </a:r>
                      <a:endParaRPr lang="zh-CN" altLang="en-US" sz="1100" b="1" dirty="0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9776821"/>
                  </a:ext>
                </a:extLst>
              </a:tr>
              <a:tr h="180433">
                <a:tc vMerge="1">
                  <a:txBody>
                    <a:bodyPr/>
                    <a:lstStyle/>
                    <a:p>
                      <a:endParaRPr lang="zh-CN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1" dirty="0"/>
                        <a:t>8xA100</a:t>
                      </a:r>
                      <a:r>
                        <a:rPr lang="zh-CN" altLang="en-US" sz="1100" b="1" dirty="0"/>
                        <a:t> </a:t>
                      </a:r>
                      <a:r>
                        <a:rPr lang="en-US" altLang="zh-CN" sz="1100" b="1" dirty="0"/>
                        <a:t>SXM</a:t>
                      </a:r>
                      <a:endParaRPr lang="zh-CN" altLang="en-US" sz="1100" b="1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b="1" dirty="0"/>
                        <a:t>8xH100</a:t>
                      </a:r>
                      <a:r>
                        <a:rPr lang="zh-CN" altLang="en-US" sz="1100" b="1" dirty="0"/>
                        <a:t> </a:t>
                      </a:r>
                      <a:r>
                        <a:rPr lang="en-US" altLang="zh-CN" sz="1100" b="1" dirty="0"/>
                        <a:t>SXM</a:t>
                      </a:r>
                      <a:endParaRPr lang="zh-CN" altLang="en-US" sz="1100" b="1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b="1" dirty="0"/>
                        <a:t>8xH200</a:t>
                      </a:r>
                      <a:r>
                        <a:rPr lang="zh-CN" altLang="en-US" sz="1100" b="1" dirty="0"/>
                        <a:t> </a:t>
                      </a:r>
                      <a:r>
                        <a:rPr lang="en-US" altLang="zh-CN" sz="1100" b="1" dirty="0"/>
                        <a:t>SXM</a:t>
                      </a:r>
                      <a:endParaRPr lang="zh-CN" altLang="en-US" sz="11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b="1" dirty="0"/>
                        <a:t>8xB100</a:t>
                      </a:r>
                      <a:r>
                        <a:rPr lang="zh-CN" altLang="en-US" sz="1100" b="1" dirty="0"/>
                        <a:t> </a:t>
                      </a:r>
                      <a:r>
                        <a:rPr lang="en-US" altLang="zh-CN" sz="1100" b="1" dirty="0"/>
                        <a:t>SXM</a:t>
                      </a:r>
                      <a:endParaRPr lang="zh-CN" altLang="en-US" sz="1100" b="1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b="1" dirty="0"/>
                        <a:t>8xB200</a:t>
                      </a:r>
                      <a:r>
                        <a:rPr lang="zh-CN" altLang="en-US" sz="1100" b="1" dirty="0"/>
                        <a:t> </a:t>
                      </a:r>
                      <a:r>
                        <a:rPr lang="en-US" altLang="zh-CN" sz="1100" b="1" dirty="0"/>
                        <a:t>SXM</a:t>
                      </a:r>
                      <a:endParaRPr lang="zh-CN" altLang="en-US" sz="11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9841718"/>
                  </a:ext>
                </a:extLst>
              </a:tr>
              <a:tr h="180433">
                <a:tc>
                  <a:txBody>
                    <a:bodyPr/>
                    <a:lstStyle/>
                    <a:p>
                      <a:r>
                        <a:rPr lang="zh-CN" altLang="en-US" sz="1100" b="1" dirty="0"/>
                        <a:t>架构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1" dirty="0"/>
                        <a:t>Ampere</a:t>
                      </a:r>
                      <a:endParaRPr lang="zh-CN" altLang="en-US" sz="1100" b="1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100" b="1" dirty="0"/>
                        <a:t>Hopper</a:t>
                      </a:r>
                      <a:endParaRPr lang="zh-CN" altLang="en-US" sz="1100" b="1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100" b="1" dirty="0"/>
                        <a:t>Blackwell</a:t>
                      </a:r>
                      <a:endParaRPr lang="zh-CN" altLang="en-US" sz="1100" b="1" dirty="0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57573249"/>
                  </a:ext>
                </a:extLst>
              </a:tr>
              <a:tr h="180433">
                <a:tc>
                  <a:txBody>
                    <a:bodyPr/>
                    <a:lstStyle/>
                    <a:p>
                      <a:r>
                        <a:rPr lang="en-US" altLang="zh-CN" sz="1100" b="1" dirty="0"/>
                        <a:t>HBM</a:t>
                      </a:r>
                      <a:r>
                        <a:rPr lang="zh-CN" altLang="en-US" sz="1100" b="1" dirty="0"/>
                        <a:t> 大小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640GB</a:t>
                      </a:r>
                      <a:endParaRPr lang="zh-CN" altLang="en-US" sz="11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1.1TB</a:t>
                      </a:r>
                      <a:endParaRPr lang="zh-CN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2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1.44TB/1.5TB</a:t>
                      </a:r>
                      <a:endParaRPr lang="zh-CN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99242750"/>
                  </a:ext>
                </a:extLst>
              </a:tr>
              <a:tr h="180433">
                <a:tc>
                  <a:txBody>
                    <a:bodyPr/>
                    <a:lstStyle/>
                    <a:p>
                      <a:r>
                        <a:rPr lang="en-US" altLang="zh-CN" sz="1100" b="1" dirty="0"/>
                        <a:t>HBM </a:t>
                      </a:r>
                      <a:r>
                        <a:rPr lang="zh-CN" altLang="en-US" sz="1100" b="1" dirty="0"/>
                        <a:t>带宽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2TB/s</a:t>
                      </a:r>
                      <a:endParaRPr lang="zh-CN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3.35TB/s</a:t>
                      </a:r>
                      <a:endParaRPr lang="zh-CN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4.8TB/s</a:t>
                      </a:r>
                      <a:endParaRPr lang="zh-CN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8TB/s</a:t>
                      </a:r>
                      <a:endParaRPr lang="zh-CN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8TB/s</a:t>
                      </a:r>
                      <a:endParaRPr lang="zh-CN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52946499"/>
                  </a:ext>
                </a:extLst>
              </a:tr>
              <a:tr h="180433">
                <a:tc>
                  <a:txBody>
                    <a:bodyPr/>
                    <a:lstStyle/>
                    <a:p>
                      <a:r>
                        <a:rPr lang="en-US" altLang="zh-CN" sz="1100" b="1" dirty="0"/>
                        <a:t>FP16</a:t>
                      </a:r>
                      <a:r>
                        <a:rPr lang="zh-CN" altLang="en-US" sz="1100" b="1" dirty="0"/>
                        <a:t> </a:t>
                      </a:r>
                      <a:r>
                        <a:rPr lang="en-US" altLang="zh-CN" sz="1100" b="1" dirty="0"/>
                        <a:t>(FLOPS)</a:t>
                      </a:r>
                      <a:endParaRPr lang="zh-CN" altLang="en-US" sz="11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312T</a:t>
                      </a:r>
                      <a:endParaRPr lang="zh-CN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1P</a:t>
                      </a:r>
                      <a:endParaRPr lang="zh-CN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1P</a:t>
                      </a:r>
                      <a:endParaRPr lang="zh-CN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1.75P</a:t>
                      </a:r>
                      <a:endParaRPr lang="zh-CN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2.25P</a:t>
                      </a:r>
                      <a:endParaRPr lang="zh-CN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4050419"/>
                  </a:ext>
                </a:extLst>
              </a:tr>
              <a:tr h="180433">
                <a:tc>
                  <a:txBody>
                    <a:bodyPr/>
                    <a:lstStyle/>
                    <a:p>
                      <a:r>
                        <a:rPr lang="en-US" altLang="zh-CN" sz="1100" b="1" dirty="0"/>
                        <a:t>INT8</a:t>
                      </a:r>
                      <a:r>
                        <a:rPr lang="zh-CN" altLang="en-US" sz="1100" b="1" dirty="0"/>
                        <a:t> </a:t>
                      </a:r>
                      <a:r>
                        <a:rPr lang="en-US" altLang="zh-CN" sz="1100" b="1" dirty="0"/>
                        <a:t>(OPS)</a:t>
                      </a:r>
                      <a:endParaRPr lang="zh-CN" altLang="en-US" sz="11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624T</a:t>
                      </a:r>
                      <a:endParaRPr lang="zh-CN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2P</a:t>
                      </a:r>
                      <a:endParaRPr lang="zh-CN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2P</a:t>
                      </a:r>
                      <a:endParaRPr lang="zh-CN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3.5P</a:t>
                      </a:r>
                      <a:endParaRPr lang="zh-CN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4.5P</a:t>
                      </a:r>
                      <a:endParaRPr lang="zh-CN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53886213"/>
                  </a:ext>
                </a:extLst>
              </a:tr>
              <a:tr h="180433">
                <a:tc>
                  <a:txBody>
                    <a:bodyPr/>
                    <a:lstStyle/>
                    <a:p>
                      <a:r>
                        <a:rPr lang="en-US" altLang="zh-CN" sz="1100" b="1" dirty="0"/>
                        <a:t>FP8</a:t>
                      </a:r>
                      <a:r>
                        <a:rPr lang="zh-CN" altLang="en-US" sz="1100" b="1" dirty="0"/>
                        <a:t> </a:t>
                      </a:r>
                      <a:r>
                        <a:rPr lang="en-US" altLang="zh-CN" sz="1100" b="1" dirty="0"/>
                        <a:t>(FLOPS)</a:t>
                      </a:r>
                      <a:endParaRPr lang="zh-CN" altLang="en-US" sz="11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N</a:t>
                      </a:r>
                      <a:endParaRPr lang="zh-CN" altLang="en-US" sz="1100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2P</a:t>
                      </a:r>
                      <a:endParaRPr lang="zh-CN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2P</a:t>
                      </a:r>
                      <a:endParaRPr lang="zh-CN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3.5P</a:t>
                      </a:r>
                      <a:endParaRPr lang="zh-CN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4.5P</a:t>
                      </a:r>
                      <a:endParaRPr lang="zh-CN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7964262"/>
                  </a:ext>
                </a:extLst>
              </a:tr>
              <a:tr h="180433">
                <a:tc>
                  <a:txBody>
                    <a:bodyPr/>
                    <a:lstStyle/>
                    <a:p>
                      <a:r>
                        <a:rPr lang="en-US" altLang="zh-CN" sz="1100" b="1" dirty="0"/>
                        <a:t>FP6</a:t>
                      </a:r>
                      <a:r>
                        <a:rPr lang="zh-CN" altLang="en-US" sz="1100" b="1" dirty="0"/>
                        <a:t> </a:t>
                      </a:r>
                      <a:r>
                        <a:rPr lang="en-US" altLang="zh-CN" sz="1100" b="1" dirty="0"/>
                        <a:t>(FLOPS)</a:t>
                      </a:r>
                      <a:endParaRPr lang="zh-CN" altLang="en-US" sz="11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N</a:t>
                      </a:r>
                      <a:endParaRPr lang="zh-CN" altLang="en-US" sz="1100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N</a:t>
                      </a:r>
                      <a:endParaRPr lang="zh-CN" altLang="en-US" sz="1100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N</a:t>
                      </a:r>
                      <a:endParaRPr lang="zh-CN" altLang="en-US" sz="1100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3.5P</a:t>
                      </a:r>
                      <a:endParaRPr lang="zh-CN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4.5P</a:t>
                      </a:r>
                      <a:endParaRPr lang="zh-CN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42708642"/>
                  </a:ext>
                </a:extLst>
              </a:tr>
              <a:tr h="180433">
                <a:tc>
                  <a:txBody>
                    <a:bodyPr/>
                    <a:lstStyle/>
                    <a:p>
                      <a:r>
                        <a:rPr lang="en-US" altLang="zh-CN" sz="1100" b="1" dirty="0"/>
                        <a:t>FP4</a:t>
                      </a:r>
                      <a:r>
                        <a:rPr lang="zh-CN" altLang="en-US" sz="1100" b="1" dirty="0"/>
                        <a:t> </a:t>
                      </a:r>
                      <a:r>
                        <a:rPr lang="en-US" altLang="zh-CN" sz="1100" b="1" dirty="0"/>
                        <a:t>(FLOPS)</a:t>
                      </a:r>
                      <a:endParaRPr lang="zh-CN" altLang="en-US" sz="11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N</a:t>
                      </a:r>
                      <a:endParaRPr lang="zh-CN" altLang="en-US" sz="1100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N</a:t>
                      </a:r>
                      <a:endParaRPr lang="zh-CN" altLang="en-US" sz="1100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N</a:t>
                      </a:r>
                      <a:endParaRPr lang="zh-CN" altLang="en-US" sz="1100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7P</a:t>
                      </a:r>
                      <a:endParaRPr lang="zh-CN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9P</a:t>
                      </a:r>
                      <a:endParaRPr lang="zh-CN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31146131"/>
                  </a:ext>
                </a:extLst>
              </a:tr>
              <a:tr h="180433">
                <a:tc>
                  <a:txBody>
                    <a:bodyPr/>
                    <a:lstStyle/>
                    <a:p>
                      <a:r>
                        <a:rPr lang="en-US" altLang="zh-CN" sz="1100" b="1" dirty="0"/>
                        <a:t>GPU-GPU</a:t>
                      </a:r>
                      <a:r>
                        <a:rPr lang="zh-CN" altLang="en-US" sz="1100" b="1" dirty="0"/>
                        <a:t> 带宽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600 GB/s</a:t>
                      </a:r>
                      <a:endParaRPr lang="zh-CN" altLang="en-US" sz="11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900 GB/s</a:t>
                      </a:r>
                      <a:endParaRPr lang="zh-CN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2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1.8 TB/s</a:t>
                      </a:r>
                      <a:endParaRPr lang="zh-CN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78173319"/>
                  </a:ext>
                </a:extLst>
              </a:tr>
              <a:tr h="180433">
                <a:tc>
                  <a:txBody>
                    <a:bodyPr/>
                    <a:lstStyle/>
                    <a:p>
                      <a:r>
                        <a:rPr lang="en-US" altLang="zh-CN" sz="1100" b="1"/>
                        <a:t>NVLink</a:t>
                      </a:r>
                      <a:r>
                        <a:rPr lang="zh-CN" altLang="en-US" sz="1100" b="1"/>
                        <a:t> 带宽</a:t>
                      </a:r>
                      <a:endParaRPr lang="zh-CN" altLang="en-US" sz="11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4.8 TB/s</a:t>
                      </a:r>
                      <a:endParaRPr lang="zh-CN" altLang="en-US" sz="11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7.2 TB/s</a:t>
                      </a:r>
                      <a:endParaRPr lang="zh-CN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14.4 T/s</a:t>
                      </a:r>
                      <a:endParaRPr lang="zh-CN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6394682"/>
                  </a:ext>
                </a:extLst>
              </a:tr>
              <a:tr h="180433">
                <a:tc>
                  <a:txBody>
                    <a:bodyPr/>
                    <a:lstStyle/>
                    <a:p>
                      <a:pPr marL="0" algn="l" defTabSz="1219200" rtl="0" eaLnBrk="1" latinLnBrk="0" hangingPunct="1"/>
                      <a:r>
                        <a:rPr lang="en" altLang="zh-CN" sz="11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Ethernet</a:t>
                      </a:r>
                      <a:r>
                        <a:rPr lang="zh-CN" altLang="en-US" sz="11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带宽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200 Gb/s</a:t>
                      </a:r>
                      <a:endParaRPr lang="zh-CN" altLang="en-US" sz="11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400 Gb/s + 20 0Gb/s</a:t>
                      </a:r>
                      <a:endParaRPr lang="zh-CN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2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2 x 400 Gb/s</a:t>
                      </a:r>
                      <a:endParaRPr lang="zh-CN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07819025"/>
                  </a:ext>
                </a:extLst>
              </a:tr>
              <a:tr h="180433">
                <a:tc>
                  <a:txBody>
                    <a:bodyPr/>
                    <a:lstStyle/>
                    <a:p>
                      <a:r>
                        <a:rPr lang="en-US" altLang="zh-CN" sz="1100" b="1" dirty="0"/>
                        <a:t>IB </a:t>
                      </a:r>
                      <a:r>
                        <a:rPr lang="zh-CN" altLang="en-US" sz="1100" b="1" dirty="0"/>
                        <a:t>带宽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8 x 200 Gb/s</a:t>
                      </a:r>
                      <a:endParaRPr lang="zh-CN" altLang="en-US" sz="11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8 x 400Gb/s</a:t>
                      </a:r>
                      <a:endParaRPr lang="zh-CN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2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8 x 400 Gb/s</a:t>
                      </a:r>
                      <a:endParaRPr lang="zh-CN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44883205"/>
                  </a:ext>
                </a:extLst>
              </a:tr>
              <a:tr h="180433">
                <a:tc>
                  <a:txBody>
                    <a:bodyPr/>
                    <a:lstStyle/>
                    <a:p>
                      <a:r>
                        <a:rPr lang="en-US" altLang="zh-CN" sz="1100" b="1" dirty="0"/>
                        <a:t>GPUs</a:t>
                      </a:r>
                      <a:r>
                        <a:rPr lang="zh-CN" altLang="en-US" sz="1100" b="1" dirty="0"/>
                        <a:t> </a:t>
                      </a:r>
                      <a:r>
                        <a:rPr lang="en-US" altLang="zh-CN" sz="1100" b="1" dirty="0"/>
                        <a:t>Power</a:t>
                      </a:r>
                      <a:endParaRPr lang="zh-CN" altLang="en-US" sz="11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3.2kw</a:t>
                      </a:r>
                      <a:endParaRPr lang="zh-CN" altLang="en-US" sz="11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5.6kw</a:t>
                      </a:r>
                      <a:endParaRPr lang="zh-CN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5.6kw</a:t>
                      </a:r>
                      <a:endParaRPr lang="zh-CN" altLang="en-US" sz="11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8kw</a:t>
                      </a:r>
                      <a:endParaRPr lang="zh-CN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331675271"/>
                  </a:ext>
                </a:extLst>
              </a:tr>
              <a:tr h="180433">
                <a:tc>
                  <a:txBody>
                    <a:bodyPr/>
                    <a:lstStyle/>
                    <a:p>
                      <a:r>
                        <a:rPr lang="zh-CN" altLang="en-US" sz="1100" b="1" dirty="0"/>
                        <a:t>总</a:t>
                      </a:r>
                      <a:r>
                        <a:rPr lang="en-US" altLang="zh-CN" sz="1100" b="1" dirty="0"/>
                        <a:t>Power</a:t>
                      </a:r>
                      <a:endParaRPr lang="zh-CN" altLang="en-US" sz="11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6.5kw</a:t>
                      </a:r>
                      <a:endParaRPr lang="zh-CN" altLang="en-US" sz="11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10.2kw</a:t>
                      </a:r>
                      <a:endParaRPr lang="zh-CN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10.2kw</a:t>
                      </a:r>
                      <a:endParaRPr lang="zh-CN" altLang="en-US" sz="11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14.3kw</a:t>
                      </a:r>
                      <a:endParaRPr lang="zh-CN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187093621"/>
                  </a:ext>
                </a:extLst>
              </a:tr>
              <a:tr h="180433">
                <a:tc>
                  <a:txBody>
                    <a:bodyPr/>
                    <a:lstStyle/>
                    <a:p>
                      <a:r>
                        <a:rPr lang="zh-CN" altLang="en-US" sz="1100" b="1" dirty="0"/>
                        <a:t>网络产品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ConnectX-6</a:t>
                      </a:r>
                      <a:r>
                        <a:rPr lang="zh-CN" altLang="en-US" sz="1100" dirty="0"/>
                        <a:t> </a:t>
                      </a:r>
                      <a:r>
                        <a:rPr lang="en-US" altLang="zh-CN" sz="1100" dirty="0"/>
                        <a:t>NIC</a:t>
                      </a:r>
                      <a:endParaRPr lang="zh-CN" altLang="en-US" sz="11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dirty="0"/>
                        <a:t>ConnectX-7</a:t>
                      </a:r>
                      <a:r>
                        <a:rPr lang="zh-CN" altLang="en-US" sz="1100" dirty="0"/>
                        <a:t> </a:t>
                      </a:r>
                      <a:r>
                        <a:rPr lang="en-US" altLang="zh-CN" sz="1100" dirty="0"/>
                        <a:t>NIC</a:t>
                      </a:r>
                      <a:endParaRPr lang="zh-CN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2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dirty="0"/>
                        <a:t>BlueField-3</a:t>
                      </a:r>
                      <a:r>
                        <a:rPr lang="zh-CN" altLang="en-US" sz="1100" dirty="0"/>
                        <a:t> </a:t>
                      </a:r>
                      <a:r>
                        <a:rPr lang="en-US" altLang="zh-CN" sz="1100" dirty="0"/>
                        <a:t>DPU + ConnectX-7</a:t>
                      </a:r>
                      <a:r>
                        <a:rPr lang="zh-CN" altLang="en-US" sz="1100" dirty="0"/>
                        <a:t> </a:t>
                      </a:r>
                      <a:r>
                        <a:rPr lang="en-US" altLang="zh-CN" sz="1100" dirty="0"/>
                        <a:t>NIC</a:t>
                      </a:r>
                      <a:endParaRPr lang="zh-CN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939184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007976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8DDBE907-0411-D548-662F-22539E574F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</p:spPr>
        <p:txBody>
          <a:bodyPr/>
          <a:lstStyle/>
          <a:p>
            <a:r>
              <a:rPr lang="en-US" altLang="zh-CN" dirty="0"/>
              <a:t>HGX</a:t>
            </a:r>
            <a:r>
              <a:rPr lang="zh-CN" altLang="en-US" dirty="0"/>
              <a:t> 服务器介绍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932EC47E-45C8-F7CC-2A3C-D6DFC5E64E1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" altLang="zh-CN" dirty="0"/>
              <a:t>HGX B100 </a:t>
            </a:r>
            <a:r>
              <a:rPr lang="en-US" altLang="zh-CN" dirty="0"/>
              <a:t>&amp;</a:t>
            </a:r>
            <a:r>
              <a:rPr lang="zh-CN" altLang="en-US" dirty="0"/>
              <a:t> </a:t>
            </a:r>
            <a:r>
              <a:rPr lang="en" altLang="zh-CN" dirty="0"/>
              <a:t>HGX B200 </a:t>
            </a:r>
            <a:r>
              <a:rPr lang="zh-CN" altLang="en-US" dirty="0"/>
              <a:t>网络基本没有升级，</a:t>
            </a:r>
            <a:r>
              <a:rPr lang="en" altLang="zh-CN" dirty="0"/>
              <a:t>IB </a:t>
            </a:r>
            <a:r>
              <a:rPr lang="zh-CN" altLang="en-US" dirty="0"/>
              <a:t>仍然选择 </a:t>
            </a:r>
            <a:r>
              <a:rPr lang="en-US" altLang="zh-CN" dirty="0"/>
              <a:t>8</a:t>
            </a:r>
            <a:r>
              <a:rPr lang="en" altLang="zh-CN" dirty="0"/>
              <a:t>x400Gb/s</a:t>
            </a:r>
            <a:endParaRPr lang="zh-CN" altLang="en-US" dirty="0"/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D31CF18A-F02B-CEB4-4398-8138B645AB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2262583"/>
              </p:ext>
            </p:extLst>
          </p:nvPr>
        </p:nvGraphicFramePr>
        <p:xfrm>
          <a:off x="400620" y="2005646"/>
          <a:ext cx="11395521" cy="4404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63461">
                  <a:extLst>
                    <a:ext uri="{9D8B030D-6E8A-4147-A177-3AD203B41FA5}">
                      <a16:colId xmlns:a16="http://schemas.microsoft.com/office/drawing/2014/main" val="2592836588"/>
                    </a:ext>
                  </a:extLst>
                </a:gridCol>
                <a:gridCol w="1926412">
                  <a:extLst>
                    <a:ext uri="{9D8B030D-6E8A-4147-A177-3AD203B41FA5}">
                      <a16:colId xmlns:a16="http://schemas.microsoft.com/office/drawing/2014/main" val="3815546655"/>
                    </a:ext>
                  </a:extLst>
                </a:gridCol>
                <a:gridCol w="1926412">
                  <a:extLst>
                    <a:ext uri="{9D8B030D-6E8A-4147-A177-3AD203B41FA5}">
                      <a16:colId xmlns:a16="http://schemas.microsoft.com/office/drawing/2014/main" val="406360008"/>
                    </a:ext>
                  </a:extLst>
                </a:gridCol>
                <a:gridCol w="1926412">
                  <a:extLst>
                    <a:ext uri="{9D8B030D-6E8A-4147-A177-3AD203B41FA5}">
                      <a16:colId xmlns:a16="http://schemas.microsoft.com/office/drawing/2014/main" val="352634218"/>
                    </a:ext>
                  </a:extLst>
                </a:gridCol>
                <a:gridCol w="1926412">
                  <a:extLst>
                    <a:ext uri="{9D8B030D-6E8A-4147-A177-3AD203B41FA5}">
                      <a16:colId xmlns:a16="http://schemas.microsoft.com/office/drawing/2014/main" val="4261536517"/>
                    </a:ext>
                  </a:extLst>
                </a:gridCol>
                <a:gridCol w="1926412">
                  <a:extLst>
                    <a:ext uri="{9D8B030D-6E8A-4147-A177-3AD203B41FA5}">
                      <a16:colId xmlns:a16="http://schemas.microsoft.com/office/drawing/2014/main" val="3946408147"/>
                    </a:ext>
                  </a:extLst>
                </a:gridCol>
              </a:tblGrid>
              <a:tr h="180433">
                <a:tc rowSpan="2">
                  <a:txBody>
                    <a:bodyPr/>
                    <a:lstStyle/>
                    <a:p>
                      <a:r>
                        <a:rPr lang="zh-CN" altLang="en-US" sz="1100" b="1" dirty="0"/>
                        <a:t>产品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1" dirty="0"/>
                        <a:t>HGX</a:t>
                      </a:r>
                      <a:r>
                        <a:rPr lang="zh-CN" altLang="en-US" sz="1100" b="1" dirty="0"/>
                        <a:t> </a:t>
                      </a:r>
                      <a:r>
                        <a:rPr lang="en-US" altLang="zh-CN" sz="1100" b="1" dirty="0"/>
                        <a:t>A100</a:t>
                      </a:r>
                      <a:endParaRPr lang="zh-CN" altLang="en-US" sz="1100" b="1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1" dirty="0"/>
                        <a:t>HGX</a:t>
                      </a:r>
                      <a:r>
                        <a:rPr lang="zh-CN" altLang="en-US" sz="1100" b="1" dirty="0"/>
                        <a:t> </a:t>
                      </a:r>
                      <a:r>
                        <a:rPr lang="en-US" altLang="zh-CN" sz="1100" b="1" dirty="0"/>
                        <a:t>H100</a:t>
                      </a:r>
                      <a:endParaRPr lang="zh-CN" altLang="en-US" sz="1100" b="1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1" dirty="0"/>
                        <a:t>HGX</a:t>
                      </a:r>
                      <a:r>
                        <a:rPr lang="zh-CN" altLang="en-US" sz="1100" b="1" dirty="0"/>
                        <a:t> </a:t>
                      </a:r>
                      <a:r>
                        <a:rPr lang="en-US" altLang="zh-CN" sz="1100" b="1" dirty="0"/>
                        <a:t>H200</a:t>
                      </a:r>
                      <a:endParaRPr lang="zh-CN" altLang="en-US" sz="11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1" dirty="0"/>
                        <a:t>HGX</a:t>
                      </a:r>
                      <a:r>
                        <a:rPr lang="zh-CN" altLang="en-US" sz="1100" b="1" dirty="0"/>
                        <a:t> </a:t>
                      </a:r>
                      <a:r>
                        <a:rPr lang="en-US" altLang="zh-CN" sz="1100" b="1" dirty="0"/>
                        <a:t>B100</a:t>
                      </a:r>
                      <a:endParaRPr lang="zh-CN" altLang="en-US" sz="1100" b="1" dirty="0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1" dirty="0"/>
                        <a:t>HGX</a:t>
                      </a:r>
                      <a:r>
                        <a:rPr lang="zh-CN" altLang="en-US" sz="1100" b="1" dirty="0"/>
                        <a:t> </a:t>
                      </a:r>
                      <a:r>
                        <a:rPr lang="en-US" altLang="zh-CN" sz="1100" b="1" dirty="0"/>
                        <a:t>B200</a:t>
                      </a:r>
                      <a:endParaRPr lang="zh-CN" altLang="en-US" sz="1100" b="1" dirty="0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9776821"/>
                  </a:ext>
                </a:extLst>
              </a:tr>
              <a:tr h="180433">
                <a:tc vMerge="1">
                  <a:txBody>
                    <a:bodyPr/>
                    <a:lstStyle/>
                    <a:p>
                      <a:endParaRPr lang="zh-CN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1" dirty="0"/>
                        <a:t>8xA100</a:t>
                      </a:r>
                      <a:r>
                        <a:rPr lang="zh-CN" altLang="en-US" sz="1100" b="1" dirty="0"/>
                        <a:t> </a:t>
                      </a:r>
                      <a:r>
                        <a:rPr lang="en-US" altLang="zh-CN" sz="1100" b="1" dirty="0"/>
                        <a:t>SXM</a:t>
                      </a:r>
                      <a:endParaRPr lang="zh-CN" altLang="en-US" sz="1100" b="1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b="1" dirty="0"/>
                        <a:t>8xH100</a:t>
                      </a:r>
                      <a:r>
                        <a:rPr lang="zh-CN" altLang="en-US" sz="1100" b="1" dirty="0"/>
                        <a:t> </a:t>
                      </a:r>
                      <a:r>
                        <a:rPr lang="en-US" altLang="zh-CN" sz="1100" b="1" dirty="0"/>
                        <a:t>SXM</a:t>
                      </a:r>
                      <a:endParaRPr lang="zh-CN" altLang="en-US" sz="1100" b="1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b="1" dirty="0"/>
                        <a:t>8xH200</a:t>
                      </a:r>
                      <a:r>
                        <a:rPr lang="zh-CN" altLang="en-US" sz="1100" b="1" dirty="0"/>
                        <a:t> </a:t>
                      </a:r>
                      <a:r>
                        <a:rPr lang="en-US" altLang="zh-CN" sz="1100" b="1" dirty="0"/>
                        <a:t>SXM</a:t>
                      </a:r>
                      <a:endParaRPr lang="zh-CN" altLang="en-US" sz="11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b="1" dirty="0"/>
                        <a:t>8xB100</a:t>
                      </a:r>
                      <a:r>
                        <a:rPr lang="zh-CN" altLang="en-US" sz="1100" b="1" dirty="0"/>
                        <a:t> </a:t>
                      </a:r>
                      <a:r>
                        <a:rPr lang="en-US" altLang="zh-CN" sz="1100" b="1" dirty="0"/>
                        <a:t>SXM</a:t>
                      </a:r>
                      <a:endParaRPr lang="zh-CN" altLang="en-US" sz="1100" b="1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b="1" dirty="0"/>
                        <a:t>8xB200</a:t>
                      </a:r>
                      <a:r>
                        <a:rPr lang="zh-CN" altLang="en-US" sz="1100" b="1" dirty="0"/>
                        <a:t> </a:t>
                      </a:r>
                      <a:r>
                        <a:rPr lang="en-US" altLang="zh-CN" sz="1100" b="1" dirty="0"/>
                        <a:t>SXM</a:t>
                      </a:r>
                      <a:endParaRPr lang="zh-CN" altLang="en-US" sz="11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9841718"/>
                  </a:ext>
                </a:extLst>
              </a:tr>
              <a:tr h="180433">
                <a:tc>
                  <a:txBody>
                    <a:bodyPr/>
                    <a:lstStyle/>
                    <a:p>
                      <a:r>
                        <a:rPr lang="zh-CN" altLang="en-US" sz="1100" b="1" dirty="0"/>
                        <a:t>架构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1" dirty="0"/>
                        <a:t>Ampere</a:t>
                      </a:r>
                      <a:endParaRPr lang="zh-CN" altLang="en-US" sz="1100" b="1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100" b="1" dirty="0"/>
                        <a:t>Hopper</a:t>
                      </a:r>
                      <a:endParaRPr lang="zh-CN" altLang="en-US" sz="1100" b="1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100" b="1" dirty="0"/>
                        <a:t>Blackwell</a:t>
                      </a:r>
                      <a:endParaRPr lang="zh-CN" altLang="en-US" sz="1100" b="1" dirty="0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57573249"/>
                  </a:ext>
                </a:extLst>
              </a:tr>
              <a:tr h="180433">
                <a:tc>
                  <a:txBody>
                    <a:bodyPr/>
                    <a:lstStyle/>
                    <a:p>
                      <a:r>
                        <a:rPr lang="en-US" altLang="zh-CN" sz="1100" b="1" dirty="0"/>
                        <a:t>HBM</a:t>
                      </a:r>
                      <a:r>
                        <a:rPr lang="zh-CN" altLang="en-US" sz="1100" b="1" dirty="0"/>
                        <a:t> 大小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640GB</a:t>
                      </a:r>
                      <a:endParaRPr lang="zh-CN" altLang="en-US" sz="11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1.1TB</a:t>
                      </a:r>
                      <a:endParaRPr lang="zh-CN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2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1.44TB/1.5TB</a:t>
                      </a:r>
                      <a:endParaRPr lang="zh-CN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99242750"/>
                  </a:ext>
                </a:extLst>
              </a:tr>
              <a:tr h="180433">
                <a:tc>
                  <a:txBody>
                    <a:bodyPr/>
                    <a:lstStyle/>
                    <a:p>
                      <a:r>
                        <a:rPr lang="en-US" altLang="zh-CN" sz="1100" b="1" dirty="0"/>
                        <a:t>HBM </a:t>
                      </a:r>
                      <a:r>
                        <a:rPr lang="zh-CN" altLang="en-US" sz="1100" b="1" dirty="0"/>
                        <a:t>带宽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2TB/s</a:t>
                      </a:r>
                      <a:endParaRPr lang="zh-CN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3.35TB/s</a:t>
                      </a:r>
                      <a:endParaRPr lang="zh-CN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4.8TB/s</a:t>
                      </a:r>
                      <a:endParaRPr lang="zh-CN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8TB/s</a:t>
                      </a:r>
                      <a:endParaRPr lang="zh-CN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8TB/s</a:t>
                      </a:r>
                      <a:endParaRPr lang="zh-CN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52946499"/>
                  </a:ext>
                </a:extLst>
              </a:tr>
              <a:tr h="180433">
                <a:tc>
                  <a:txBody>
                    <a:bodyPr/>
                    <a:lstStyle/>
                    <a:p>
                      <a:r>
                        <a:rPr lang="en-US" altLang="zh-CN" sz="1100" b="1" dirty="0"/>
                        <a:t>FP16</a:t>
                      </a:r>
                      <a:r>
                        <a:rPr lang="zh-CN" altLang="en-US" sz="1100" b="1" dirty="0"/>
                        <a:t> </a:t>
                      </a:r>
                      <a:r>
                        <a:rPr lang="en-US" altLang="zh-CN" sz="1100" b="1" dirty="0"/>
                        <a:t>(FLOPS)</a:t>
                      </a:r>
                      <a:endParaRPr lang="zh-CN" altLang="en-US" sz="11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312T</a:t>
                      </a:r>
                      <a:endParaRPr lang="zh-CN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1P</a:t>
                      </a:r>
                      <a:endParaRPr lang="zh-CN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1P</a:t>
                      </a:r>
                      <a:endParaRPr lang="zh-CN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1.75P</a:t>
                      </a:r>
                      <a:endParaRPr lang="zh-CN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2.25P</a:t>
                      </a:r>
                      <a:endParaRPr lang="zh-CN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4050419"/>
                  </a:ext>
                </a:extLst>
              </a:tr>
              <a:tr h="180433">
                <a:tc>
                  <a:txBody>
                    <a:bodyPr/>
                    <a:lstStyle/>
                    <a:p>
                      <a:r>
                        <a:rPr lang="en-US" altLang="zh-CN" sz="1100" b="1" dirty="0"/>
                        <a:t>INT8</a:t>
                      </a:r>
                      <a:r>
                        <a:rPr lang="zh-CN" altLang="en-US" sz="1100" b="1" dirty="0"/>
                        <a:t> </a:t>
                      </a:r>
                      <a:r>
                        <a:rPr lang="en-US" altLang="zh-CN" sz="1100" b="1" dirty="0"/>
                        <a:t>(OPS)</a:t>
                      </a:r>
                      <a:endParaRPr lang="zh-CN" altLang="en-US" sz="11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624T</a:t>
                      </a:r>
                      <a:endParaRPr lang="zh-CN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2P</a:t>
                      </a:r>
                      <a:endParaRPr lang="zh-CN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2P</a:t>
                      </a:r>
                      <a:endParaRPr lang="zh-CN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3.5P</a:t>
                      </a:r>
                      <a:endParaRPr lang="zh-CN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4.5P</a:t>
                      </a:r>
                      <a:endParaRPr lang="zh-CN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53886213"/>
                  </a:ext>
                </a:extLst>
              </a:tr>
              <a:tr h="180433">
                <a:tc>
                  <a:txBody>
                    <a:bodyPr/>
                    <a:lstStyle/>
                    <a:p>
                      <a:r>
                        <a:rPr lang="en-US" altLang="zh-CN" sz="1100" b="1" dirty="0"/>
                        <a:t>FP8</a:t>
                      </a:r>
                      <a:r>
                        <a:rPr lang="zh-CN" altLang="en-US" sz="1100" b="1" dirty="0"/>
                        <a:t> </a:t>
                      </a:r>
                      <a:r>
                        <a:rPr lang="en-US" altLang="zh-CN" sz="1100" b="1" dirty="0"/>
                        <a:t>(FLOPS)</a:t>
                      </a:r>
                      <a:endParaRPr lang="zh-CN" altLang="en-US" sz="11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N</a:t>
                      </a:r>
                      <a:endParaRPr lang="zh-CN" altLang="en-US" sz="1100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2P</a:t>
                      </a:r>
                      <a:endParaRPr lang="zh-CN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2P</a:t>
                      </a:r>
                      <a:endParaRPr lang="zh-CN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3.5P</a:t>
                      </a:r>
                      <a:endParaRPr lang="zh-CN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4.5P</a:t>
                      </a:r>
                      <a:endParaRPr lang="zh-CN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7964262"/>
                  </a:ext>
                </a:extLst>
              </a:tr>
              <a:tr h="180433">
                <a:tc>
                  <a:txBody>
                    <a:bodyPr/>
                    <a:lstStyle/>
                    <a:p>
                      <a:r>
                        <a:rPr lang="en-US" altLang="zh-CN" sz="1100" b="1" dirty="0"/>
                        <a:t>FP6</a:t>
                      </a:r>
                      <a:r>
                        <a:rPr lang="zh-CN" altLang="en-US" sz="1100" b="1" dirty="0"/>
                        <a:t> </a:t>
                      </a:r>
                      <a:r>
                        <a:rPr lang="en-US" altLang="zh-CN" sz="1100" b="1" dirty="0"/>
                        <a:t>(FLOPS)</a:t>
                      </a:r>
                      <a:endParaRPr lang="zh-CN" altLang="en-US" sz="11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N</a:t>
                      </a:r>
                      <a:endParaRPr lang="zh-CN" altLang="en-US" sz="1100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N</a:t>
                      </a:r>
                      <a:endParaRPr lang="zh-CN" altLang="en-US" sz="1100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N</a:t>
                      </a:r>
                      <a:endParaRPr lang="zh-CN" altLang="en-US" sz="1100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3.5P</a:t>
                      </a:r>
                      <a:endParaRPr lang="zh-CN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4.5P</a:t>
                      </a:r>
                      <a:endParaRPr lang="zh-CN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42708642"/>
                  </a:ext>
                </a:extLst>
              </a:tr>
              <a:tr h="180433">
                <a:tc>
                  <a:txBody>
                    <a:bodyPr/>
                    <a:lstStyle/>
                    <a:p>
                      <a:r>
                        <a:rPr lang="en-US" altLang="zh-CN" sz="1100" b="1" dirty="0"/>
                        <a:t>FP4</a:t>
                      </a:r>
                      <a:r>
                        <a:rPr lang="zh-CN" altLang="en-US" sz="1100" b="1" dirty="0"/>
                        <a:t> </a:t>
                      </a:r>
                      <a:r>
                        <a:rPr lang="en-US" altLang="zh-CN" sz="1100" b="1" dirty="0"/>
                        <a:t>(FLOPS)</a:t>
                      </a:r>
                      <a:endParaRPr lang="zh-CN" altLang="en-US" sz="11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N</a:t>
                      </a:r>
                      <a:endParaRPr lang="zh-CN" altLang="en-US" sz="1100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N</a:t>
                      </a:r>
                      <a:endParaRPr lang="zh-CN" altLang="en-US" sz="1100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N</a:t>
                      </a:r>
                      <a:endParaRPr lang="zh-CN" altLang="en-US" sz="1100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7P</a:t>
                      </a:r>
                      <a:endParaRPr lang="zh-CN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9P</a:t>
                      </a:r>
                      <a:endParaRPr lang="zh-CN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31146131"/>
                  </a:ext>
                </a:extLst>
              </a:tr>
              <a:tr h="180433">
                <a:tc>
                  <a:txBody>
                    <a:bodyPr/>
                    <a:lstStyle/>
                    <a:p>
                      <a:r>
                        <a:rPr lang="en-US" altLang="zh-CN" sz="1100" b="1" dirty="0"/>
                        <a:t>GPU-GPU</a:t>
                      </a:r>
                      <a:r>
                        <a:rPr lang="zh-CN" altLang="en-US" sz="1100" b="1" dirty="0"/>
                        <a:t> 带宽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600 GB/s</a:t>
                      </a:r>
                      <a:endParaRPr lang="zh-CN" altLang="en-US" sz="11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900 GB/s</a:t>
                      </a:r>
                      <a:endParaRPr lang="zh-CN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2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1.8 TB/s</a:t>
                      </a:r>
                      <a:endParaRPr lang="zh-CN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78173319"/>
                  </a:ext>
                </a:extLst>
              </a:tr>
              <a:tr h="180433">
                <a:tc>
                  <a:txBody>
                    <a:bodyPr/>
                    <a:lstStyle/>
                    <a:p>
                      <a:r>
                        <a:rPr lang="en-US" altLang="zh-CN" sz="1100" b="1"/>
                        <a:t>NVLink</a:t>
                      </a:r>
                      <a:r>
                        <a:rPr lang="zh-CN" altLang="en-US" sz="1100" b="1"/>
                        <a:t> 带宽</a:t>
                      </a:r>
                      <a:endParaRPr lang="zh-CN" altLang="en-US" sz="11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4.8 TB/s</a:t>
                      </a:r>
                      <a:endParaRPr lang="zh-CN" altLang="en-US" sz="11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7.2 TB/s</a:t>
                      </a:r>
                      <a:endParaRPr lang="zh-CN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14.4 T/s</a:t>
                      </a:r>
                      <a:endParaRPr lang="zh-CN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6394682"/>
                  </a:ext>
                </a:extLst>
              </a:tr>
              <a:tr h="180433">
                <a:tc>
                  <a:txBody>
                    <a:bodyPr/>
                    <a:lstStyle/>
                    <a:p>
                      <a:pPr marL="0" algn="l" defTabSz="1219200" rtl="0" eaLnBrk="1" latinLnBrk="0" hangingPunct="1"/>
                      <a:r>
                        <a:rPr lang="en" altLang="zh-CN" sz="11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Ethernet</a:t>
                      </a:r>
                      <a:r>
                        <a:rPr lang="zh-CN" altLang="en-US" sz="11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带宽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200 Gb/s</a:t>
                      </a:r>
                      <a:endParaRPr lang="zh-CN" altLang="en-US" sz="11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400 Gb/s + 20 0Gb/s</a:t>
                      </a:r>
                      <a:endParaRPr lang="zh-CN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2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2 x 400 Gb/s</a:t>
                      </a:r>
                      <a:endParaRPr lang="zh-CN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07819025"/>
                  </a:ext>
                </a:extLst>
              </a:tr>
              <a:tr h="186467">
                <a:tc>
                  <a:txBody>
                    <a:bodyPr/>
                    <a:lstStyle/>
                    <a:p>
                      <a:r>
                        <a:rPr lang="en-US" altLang="zh-CN" sz="1100" b="1" dirty="0"/>
                        <a:t>IB </a:t>
                      </a:r>
                      <a:r>
                        <a:rPr lang="zh-CN" altLang="en-US" sz="1100" b="1" dirty="0"/>
                        <a:t>带宽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8 x 200 Gb/s</a:t>
                      </a:r>
                      <a:endParaRPr lang="zh-CN" altLang="en-US" sz="11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8 x 400Gb/s</a:t>
                      </a:r>
                      <a:endParaRPr lang="zh-CN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2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8 x 400 Gb/s</a:t>
                      </a:r>
                      <a:endParaRPr lang="zh-CN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44883205"/>
                  </a:ext>
                </a:extLst>
              </a:tr>
              <a:tr h="180433">
                <a:tc>
                  <a:txBody>
                    <a:bodyPr/>
                    <a:lstStyle/>
                    <a:p>
                      <a:r>
                        <a:rPr lang="en-US" altLang="zh-CN" sz="1100" b="1" dirty="0"/>
                        <a:t>GPUs</a:t>
                      </a:r>
                      <a:r>
                        <a:rPr lang="zh-CN" altLang="en-US" sz="1100" b="1" dirty="0"/>
                        <a:t> </a:t>
                      </a:r>
                      <a:r>
                        <a:rPr lang="en-US" altLang="zh-CN" sz="1100" b="1" dirty="0"/>
                        <a:t>Power</a:t>
                      </a:r>
                      <a:endParaRPr lang="zh-CN" altLang="en-US" sz="11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3.2kw</a:t>
                      </a:r>
                      <a:endParaRPr lang="zh-CN" altLang="en-US" sz="11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5.6kw</a:t>
                      </a:r>
                      <a:endParaRPr lang="zh-CN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5.6kw</a:t>
                      </a:r>
                      <a:endParaRPr lang="zh-CN" altLang="en-US" sz="11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8kw</a:t>
                      </a:r>
                      <a:endParaRPr lang="zh-CN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331675271"/>
                  </a:ext>
                </a:extLst>
              </a:tr>
              <a:tr h="180433">
                <a:tc>
                  <a:txBody>
                    <a:bodyPr/>
                    <a:lstStyle/>
                    <a:p>
                      <a:r>
                        <a:rPr lang="zh-CN" altLang="en-US" sz="1100" b="1" dirty="0"/>
                        <a:t>总</a:t>
                      </a:r>
                      <a:r>
                        <a:rPr lang="en-US" altLang="zh-CN" sz="1100" b="1" dirty="0"/>
                        <a:t>Power</a:t>
                      </a:r>
                      <a:endParaRPr lang="zh-CN" altLang="en-US" sz="11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6.5kw</a:t>
                      </a:r>
                      <a:endParaRPr lang="zh-CN" altLang="en-US" sz="11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10.2kw</a:t>
                      </a:r>
                      <a:endParaRPr lang="zh-CN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10.2kw</a:t>
                      </a:r>
                      <a:endParaRPr lang="zh-CN" altLang="en-US" sz="11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14.3kw</a:t>
                      </a:r>
                      <a:endParaRPr lang="zh-CN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187093621"/>
                  </a:ext>
                </a:extLst>
              </a:tr>
              <a:tr h="180433">
                <a:tc>
                  <a:txBody>
                    <a:bodyPr/>
                    <a:lstStyle/>
                    <a:p>
                      <a:r>
                        <a:rPr lang="zh-CN" altLang="en-US" sz="1100" b="1" dirty="0"/>
                        <a:t>网络产品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ConnectX-6</a:t>
                      </a:r>
                      <a:r>
                        <a:rPr lang="zh-CN" altLang="en-US" sz="1100" dirty="0"/>
                        <a:t> </a:t>
                      </a:r>
                      <a:r>
                        <a:rPr lang="en-US" altLang="zh-CN" sz="1100" dirty="0"/>
                        <a:t>NIC</a:t>
                      </a:r>
                      <a:endParaRPr lang="zh-CN" altLang="en-US" sz="11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dirty="0"/>
                        <a:t>ConnectX-7</a:t>
                      </a:r>
                      <a:r>
                        <a:rPr lang="zh-CN" altLang="en-US" sz="1100" dirty="0"/>
                        <a:t> </a:t>
                      </a:r>
                      <a:r>
                        <a:rPr lang="en-US" altLang="zh-CN" sz="1100" dirty="0"/>
                        <a:t>NIC</a:t>
                      </a:r>
                      <a:endParaRPr lang="zh-CN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2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dirty="0"/>
                        <a:t>BlueField-3</a:t>
                      </a:r>
                      <a:r>
                        <a:rPr lang="zh-CN" altLang="en-US" sz="1100" dirty="0"/>
                        <a:t> </a:t>
                      </a:r>
                      <a:r>
                        <a:rPr lang="en-US" altLang="zh-CN" sz="1100" dirty="0"/>
                        <a:t>DPU + ConnectX-7</a:t>
                      </a:r>
                      <a:r>
                        <a:rPr lang="zh-CN" altLang="en-US" sz="1100" dirty="0"/>
                        <a:t> </a:t>
                      </a:r>
                      <a:r>
                        <a:rPr lang="en-US" altLang="zh-CN" sz="1100" dirty="0"/>
                        <a:t>NIC</a:t>
                      </a:r>
                      <a:endParaRPr lang="zh-CN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939184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17830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3">
            <a:extLst>
              <a:ext uri="{FF2B5EF4-FFF2-40B4-BE49-F238E27FC236}">
                <a16:creationId xmlns:a16="http://schemas.microsoft.com/office/drawing/2014/main" id="{3DF67D41-A790-925A-E77D-35F1B37F53DF}"/>
              </a:ext>
            </a:extLst>
          </p:cNvPr>
          <p:cNvSpPr txBox="1">
            <a:spLocks/>
          </p:cNvSpPr>
          <p:nvPr/>
        </p:nvSpPr>
        <p:spPr>
          <a:xfrm>
            <a:off x="481757" y="1910080"/>
            <a:ext cx="11161240" cy="4100440"/>
          </a:xfrm>
          <a:prstGeom prst="rect">
            <a:avLst/>
          </a:prstGeom>
          <a:noFill/>
        </p:spPr>
        <p:txBody>
          <a:bodyPr anchor="ctr">
            <a:normAutofit lnSpcReduction="10000"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zh-CN" sz="13800" dirty="0"/>
              <a:t>NVL</a:t>
            </a:r>
            <a:r>
              <a:rPr lang="zh-CN" altLang="en-US" sz="13800" dirty="0"/>
              <a:t> </a:t>
            </a:r>
            <a:r>
              <a:rPr lang="en-US" altLang="zh-CN" sz="13800" dirty="0"/>
              <a:t>&amp;</a:t>
            </a:r>
            <a:r>
              <a:rPr lang="zh-CN" altLang="en-US" sz="13800" dirty="0"/>
              <a:t> </a:t>
            </a:r>
            <a:r>
              <a:rPr lang="en-US" altLang="zh-CN" sz="13800" dirty="0"/>
              <a:t>SuperPod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89B7EE8-7E31-0E6B-AA30-C7AF446E9879}"/>
              </a:ext>
            </a:extLst>
          </p:cNvPr>
          <p:cNvSpPr txBox="1"/>
          <p:nvPr/>
        </p:nvSpPr>
        <p:spPr>
          <a:xfrm>
            <a:off x="553766" y="347617"/>
            <a:ext cx="3886154" cy="37702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zh-CN" sz="23900" b="1" dirty="0">
                <a:gradFill>
                  <a:gsLst>
                    <a:gs pos="4000">
                      <a:srgbClr val="126FFC"/>
                    </a:gs>
                    <a:gs pos="73000">
                      <a:srgbClr val="126FFC">
                        <a:alpha val="0"/>
                      </a:srgbClr>
                    </a:gs>
                  </a:gsLst>
                  <a:lin ang="5400000" scaled="1"/>
                </a:gra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03</a:t>
            </a:r>
            <a:endParaRPr kumimoji="1" lang="zh-CN" altLang="en-US" sz="23900" b="1" dirty="0">
              <a:gradFill>
                <a:gsLst>
                  <a:gs pos="4000">
                    <a:srgbClr val="126FFC"/>
                  </a:gs>
                  <a:gs pos="73000">
                    <a:srgbClr val="126FFC">
                      <a:alpha val="0"/>
                    </a:srgbClr>
                  </a:gs>
                </a:gsLst>
                <a:lin ang="5400000" scaled="1"/>
              </a:gra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093233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8DDBE907-0411-D548-662F-22539E574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zh-CN" dirty="0"/>
              <a:t>NVL</a:t>
            </a:r>
            <a:r>
              <a:rPr lang="zh-CN" altLang="en-US" dirty="0"/>
              <a:t> </a:t>
            </a:r>
            <a:r>
              <a:rPr lang="en-US" altLang="zh-CN" dirty="0"/>
              <a:t>&amp;</a:t>
            </a:r>
            <a:r>
              <a:rPr lang="zh-CN" altLang="en-US" dirty="0"/>
              <a:t> </a:t>
            </a:r>
            <a:r>
              <a:rPr lang="en-US" altLang="zh-CN" dirty="0"/>
              <a:t>SuperPod</a:t>
            </a:r>
            <a:r>
              <a:rPr lang="zh-CN" altLang="en-US" dirty="0"/>
              <a:t> 介绍</a:t>
            </a:r>
            <a:endParaRPr lang="en-US" altLang="zh-CN" dirty="0"/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D31CF18A-F02B-CEB4-4398-8138B645AB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5802624"/>
              </p:ext>
            </p:extLst>
          </p:nvPr>
        </p:nvGraphicFramePr>
        <p:xfrm>
          <a:off x="623635" y="1377066"/>
          <a:ext cx="10836849" cy="492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31885">
                  <a:extLst>
                    <a:ext uri="{9D8B030D-6E8A-4147-A177-3AD203B41FA5}">
                      <a16:colId xmlns:a16="http://schemas.microsoft.com/office/drawing/2014/main" val="2592836588"/>
                    </a:ext>
                  </a:extLst>
                </a:gridCol>
                <a:gridCol w="2301241">
                  <a:extLst>
                    <a:ext uri="{9D8B030D-6E8A-4147-A177-3AD203B41FA5}">
                      <a16:colId xmlns:a16="http://schemas.microsoft.com/office/drawing/2014/main" val="406360008"/>
                    </a:ext>
                  </a:extLst>
                </a:gridCol>
                <a:gridCol w="2301241">
                  <a:extLst>
                    <a:ext uri="{9D8B030D-6E8A-4147-A177-3AD203B41FA5}">
                      <a16:colId xmlns:a16="http://schemas.microsoft.com/office/drawing/2014/main" val="352634218"/>
                    </a:ext>
                  </a:extLst>
                </a:gridCol>
                <a:gridCol w="2301241">
                  <a:extLst>
                    <a:ext uri="{9D8B030D-6E8A-4147-A177-3AD203B41FA5}">
                      <a16:colId xmlns:a16="http://schemas.microsoft.com/office/drawing/2014/main" val="4261536517"/>
                    </a:ext>
                  </a:extLst>
                </a:gridCol>
                <a:gridCol w="2301241">
                  <a:extLst>
                    <a:ext uri="{9D8B030D-6E8A-4147-A177-3AD203B41FA5}">
                      <a16:colId xmlns:a16="http://schemas.microsoft.com/office/drawing/2014/main" val="3946408147"/>
                    </a:ext>
                  </a:extLst>
                </a:gridCol>
              </a:tblGrid>
              <a:tr h="250861">
                <a:tc rowSpan="3">
                  <a:txBody>
                    <a:bodyPr/>
                    <a:lstStyle/>
                    <a:p>
                      <a:r>
                        <a:rPr lang="zh-CN" altLang="en-US" sz="1100" b="1" dirty="0"/>
                        <a:t>产品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1" dirty="0"/>
                        <a:t>NVL</a:t>
                      </a:r>
                      <a:r>
                        <a:rPr lang="zh-CN" altLang="en-US" sz="1100" b="1" dirty="0"/>
                        <a:t> </a:t>
                      </a:r>
                      <a:r>
                        <a:rPr lang="en-US" altLang="zh-CN" sz="1100" b="1" dirty="0"/>
                        <a:t>32</a:t>
                      </a:r>
                      <a:endParaRPr lang="zh-CN" altLang="en-US" sz="1100" b="1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1" dirty="0"/>
                        <a:t>GH200</a:t>
                      </a:r>
                      <a:r>
                        <a:rPr lang="zh-CN" altLang="en-US" sz="1100" b="1" dirty="0"/>
                        <a:t> </a:t>
                      </a:r>
                      <a:r>
                        <a:rPr lang="en-US" altLang="zh-CN" sz="1100" b="1" dirty="0"/>
                        <a:t>SuperPod</a:t>
                      </a:r>
                      <a:endParaRPr lang="zh-CN" altLang="en-US" sz="11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1" dirty="0"/>
                        <a:t>NVL72</a:t>
                      </a:r>
                      <a:endParaRPr lang="zh-CN" altLang="en-US" sz="1100" b="1" dirty="0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1" dirty="0"/>
                        <a:t>GB200</a:t>
                      </a:r>
                      <a:r>
                        <a:rPr lang="zh-CN" altLang="en-US" sz="1100" b="1" dirty="0"/>
                        <a:t> </a:t>
                      </a:r>
                      <a:r>
                        <a:rPr lang="en-US" altLang="zh-CN" sz="1100" b="1" dirty="0"/>
                        <a:t>SuperPod</a:t>
                      </a:r>
                      <a:endParaRPr lang="zh-CN" altLang="en-US" sz="1100" b="1" dirty="0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9776821"/>
                  </a:ext>
                </a:extLst>
              </a:tr>
              <a:tr h="250861">
                <a:tc vMerge="1">
                  <a:txBody>
                    <a:bodyPr/>
                    <a:lstStyle/>
                    <a:p>
                      <a:endParaRPr lang="zh-CN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b="1" dirty="0"/>
                        <a:t>32</a:t>
                      </a:r>
                      <a:r>
                        <a:rPr lang="zh-CN" altLang="en-US" sz="1100" b="1" dirty="0"/>
                        <a:t> </a:t>
                      </a:r>
                      <a:r>
                        <a:rPr lang="en-US" altLang="zh-CN" sz="1100" b="1" dirty="0"/>
                        <a:t>x</a:t>
                      </a:r>
                      <a:r>
                        <a:rPr lang="zh-CN" altLang="en-US" sz="1100" b="1" dirty="0"/>
                        <a:t> </a:t>
                      </a:r>
                      <a:r>
                        <a:rPr lang="en-US" altLang="zh-CN" sz="1100" b="1" dirty="0"/>
                        <a:t>GH200</a:t>
                      </a:r>
                      <a:endParaRPr lang="zh-CN" altLang="en-US" sz="1100" b="1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b="1" dirty="0"/>
                        <a:t>256</a:t>
                      </a:r>
                      <a:r>
                        <a:rPr lang="zh-CN" altLang="en-US" sz="1100" b="1" dirty="0"/>
                        <a:t> </a:t>
                      </a:r>
                      <a:r>
                        <a:rPr lang="en-US" altLang="zh-CN" sz="1100" b="1" dirty="0"/>
                        <a:t>x</a:t>
                      </a:r>
                      <a:r>
                        <a:rPr lang="zh-CN" altLang="en-US" sz="1100" b="1" dirty="0"/>
                        <a:t> </a:t>
                      </a:r>
                      <a:r>
                        <a:rPr lang="en-US" altLang="zh-CN" sz="1100" b="1" dirty="0"/>
                        <a:t>GH200</a:t>
                      </a:r>
                      <a:endParaRPr lang="zh-CN" altLang="en-US" sz="11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b="1" dirty="0"/>
                        <a:t>36</a:t>
                      </a:r>
                      <a:r>
                        <a:rPr lang="zh-CN" altLang="en-US" sz="1100" b="1" dirty="0"/>
                        <a:t> </a:t>
                      </a:r>
                      <a:r>
                        <a:rPr lang="en-US" altLang="zh-CN" sz="1100" b="1" dirty="0"/>
                        <a:t>x</a:t>
                      </a:r>
                      <a:r>
                        <a:rPr lang="zh-CN" altLang="en-US" sz="1100" b="1" dirty="0"/>
                        <a:t> </a:t>
                      </a:r>
                      <a:r>
                        <a:rPr lang="en-US" altLang="zh-CN" sz="1100" b="1" dirty="0"/>
                        <a:t>GB200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b="1" dirty="0"/>
                        <a:t>288</a:t>
                      </a:r>
                      <a:r>
                        <a:rPr lang="zh-CN" altLang="en-US" sz="1100" b="1" dirty="0"/>
                        <a:t> </a:t>
                      </a:r>
                      <a:r>
                        <a:rPr lang="en-US" altLang="zh-CN" sz="1100" b="1" dirty="0"/>
                        <a:t>x</a:t>
                      </a:r>
                      <a:r>
                        <a:rPr lang="zh-CN" altLang="en-US" sz="1100" b="1" dirty="0"/>
                        <a:t> </a:t>
                      </a:r>
                      <a:r>
                        <a:rPr lang="en-US" altLang="zh-CN" sz="1100" b="1" dirty="0"/>
                        <a:t>GB200</a:t>
                      </a:r>
                      <a:endParaRPr lang="zh-CN" altLang="en-US" sz="11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9841718"/>
                  </a:ext>
                </a:extLst>
              </a:tr>
              <a:tr h="250861">
                <a:tc vMerge="1">
                  <a:txBody>
                    <a:bodyPr/>
                    <a:lstStyle/>
                    <a:p>
                      <a:endParaRPr lang="zh-CN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b="1" dirty="0"/>
                        <a:t>32</a:t>
                      </a:r>
                      <a:r>
                        <a:rPr lang="zh-CN" altLang="en-US" sz="1100" b="1" dirty="0"/>
                        <a:t> </a:t>
                      </a:r>
                      <a:r>
                        <a:rPr lang="en-US" altLang="zh-CN" sz="1100" b="1" dirty="0"/>
                        <a:t>x</a:t>
                      </a:r>
                      <a:r>
                        <a:rPr lang="zh-CN" altLang="en-US" sz="1100" b="1" dirty="0"/>
                        <a:t> </a:t>
                      </a:r>
                      <a:r>
                        <a:rPr lang="en-US" altLang="zh-CN" sz="1100" b="1" dirty="0"/>
                        <a:t>GPU</a:t>
                      </a:r>
                      <a:endParaRPr lang="zh-CN" altLang="en-US" sz="1100" b="1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b="1" dirty="0"/>
                        <a:t>256</a:t>
                      </a:r>
                      <a:r>
                        <a:rPr lang="zh-CN" altLang="en-US" sz="1100" b="1" dirty="0"/>
                        <a:t> </a:t>
                      </a:r>
                      <a:r>
                        <a:rPr lang="en-US" altLang="zh-CN" sz="1100" b="1" dirty="0"/>
                        <a:t>GPU</a:t>
                      </a:r>
                      <a:endParaRPr lang="zh-CN" altLang="en-US" sz="11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b="1" dirty="0"/>
                        <a:t>72</a:t>
                      </a:r>
                      <a:r>
                        <a:rPr lang="zh-CN" altLang="en-US" sz="1100" b="1" dirty="0"/>
                        <a:t> </a:t>
                      </a:r>
                      <a:r>
                        <a:rPr lang="en-US" altLang="zh-CN" sz="1100" b="1" dirty="0"/>
                        <a:t>GPU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b="1" dirty="0"/>
                        <a:t>576</a:t>
                      </a:r>
                      <a:r>
                        <a:rPr lang="zh-CN" altLang="en-US" sz="1100" b="1" dirty="0"/>
                        <a:t> </a:t>
                      </a:r>
                      <a:r>
                        <a:rPr lang="en-US" altLang="zh-CN" sz="1100" b="1" dirty="0"/>
                        <a:t>x</a:t>
                      </a:r>
                      <a:r>
                        <a:rPr lang="zh-CN" altLang="en-US" sz="1100" b="1" dirty="0"/>
                        <a:t> </a:t>
                      </a:r>
                      <a:r>
                        <a:rPr lang="en-US" altLang="zh-CN" sz="1100" b="1" dirty="0"/>
                        <a:t>GPU</a:t>
                      </a:r>
                      <a:endParaRPr lang="zh-CN" altLang="en-US" sz="11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0093117"/>
                  </a:ext>
                </a:extLst>
              </a:tr>
              <a:tr h="250861">
                <a:tc>
                  <a:txBody>
                    <a:bodyPr/>
                    <a:lstStyle/>
                    <a:p>
                      <a:r>
                        <a:rPr lang="zh-CN" altLang="en-US" sz="1100" b="1" dirty="0"/>
                        <a:t>架构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100" b="1" dirty="0"/>
                        <a:t>Hopper</a:t>
                      </a:r>
                      <a:endParaRPr lang="zh-CN" altLang="en-US" sz="1100" b="1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100" b="1" dirty="0"/>
                        <a:t>Blackwell</a:t>
                      </a:r>
                      <a:endParaRPr lang="zh-CN" altLang="en-US" sz="1100" b="1" dirty="0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57573249"/>
                  </a:ext>
                </a:extLst>
              </a:tr>
              <a:tr h="250861">
                <a:tc>
                  <a:txBody>
                    <a:bodyPr/>
                    <a:lstStyle/>
                    <a:p>
                      <a:r>
                        <a:rPr lang="en-US" altLang="zh-CN" sz="1100" b="1" dirty="0"/>
                        <a:t>HBM</a:t>
                      </a:r>
                      <a:r>
                        <a:rPr lang="zh-CN" altLang="en-US" sz="1100" b="1" dirty="0"/>
                        <a:t> 大小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32</a:t>
                      </a:r>
                      <a:r>
                        <a:rPr lang="zh-CN" altLang="en-US" sz="1100" dirty="0"/>
                        <a:t> </a:t>
                      </a:r>
                      <a:r>
                        <a:rPr lang="en-US" altLang="zh-CN" sz="1100" dirty="0"/>
                        <a:t>x</a:t>
                      </a:r>
                      <a:r>
                        <a:rPr lang="zh-CN" altLang="en-US" sz="1100" dirty="0"/>
                        <a:t> </a:t>
                      </a:r>
                      <a:r>
                        <a:rPr lang="en-US" altLang="zh-CN" sz="1100" dirty="0"/>
                        <a:t>144GB</a:t>
                      </a:r>
                      <a:r>
                        <a:rPr lang="zh-CN" altLang="en-US" sz="1100" dirty="0"/>
                        <a:t> </a:t>
                      </a:r>
                      <a:r>
                        <a:rPr lang="en-US" altLang="zh-CN" sz="1100" dirty="0"/>
                        <a:t>=</a:t>
                      </a:r>
                      <a:r>
                        <a:rPr lang="zh-CN" altLang="en-US" sz="1100" dirty="0"/>
                        <a:t> </a:t>
                      </a:r>
                      <a:r>
                        <a:rPr lang="en-US" altLang="zh-CN" sz="1100" dirty="0"/>
                        <a:t>4.6T</a:t>
                      </a:r>
                      <a:endParaRPr lang="zh-CN" altLang="en-US" sz="11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dirty="0"/>
                        <a:t>256</a:t>
                      </a:r>
                      <a:r>
                        <a:rPr lang="zh-CN" altLang="en-US" sz="1100" dirty="0"/>
                        <a:t> </a:t>
                      </a:r>
                      <a:r>
                        <a:rPr lang="en-US" altLang="zh-CN" sz="1100" dirty="0"/>
                        <a:t>x</a:t>
                      </a:r>
                      <a:r>
                        <a:rPr lang="zh-CN" altLang="en-US" sz="1100" dirty="0"/>
                        <a:t> </a:t>
                      </a:r>
                      <a:r>
                        <a:rPr lang="en-US" altLang="zh-CN" sz="1100" dirty="0"/>
                        <a:t>96GB</a:t>
                      </a:r>
                      <a:r>
                        <a:rPr lang="zh-CN" altLang="en-US" sz="1100" dirty="0"/>
                        <a:t> </a:t>
                      </a:r>
                      <a:r>
                        <a:rPr lang="en-US" altLang="zh-CN" sz="1100" dirty="0"/>
                        <a:t>=</a:t>
                      </a:r>
                      <a:r>
                        <a:rPr lang="zh-CN" altLang="en-US" sz="1100" dirty="0"/>
                        <a:t> </a:t>
                      </a:r>
                      <a:r>
                        <a:rPr lang="en-US" altLang="zh-CN" sz="1100" dirty="0"/>
                        <a:t>24.5T</a:t>
                      </a:r>
                      <a:endParaRPr lang="zh-CN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dirty="0"/>
                        <a:t>32</a:t>
                      </a:r>
                      <a:r>
                        <a:rPr lang="zh-CN" altLang="en-US" sz="1100" dirty="0"/>
                        <a:t> </a:t>
                      </a:r>
                      <a:r>
                        <a:rPr lang="en-US" altLang="zh-CN" sz="1100" dirty="0"/>
                        <a:t>x</a:t>
                      </a:r>
                      <a:r>
                        <a:rPr lang="zh-CN" altLang="en-US" sz="1100" dirty="0"/>
                        <a:t> </a:t>
                      </a:r>
                      <a:r>
                        <a:rPr lang="en-US" altLang="zh-CN" sz="1100" dirty="0"/>
                        <a:t>384GB</a:t>
                      </a:r>
                      <a:r>
                        <a:rPr lang="zh-CN" altLang="en-US" sz="1100" dirty="0"/>
                        <a:t> </a:t>
                      </a:r>
                      <a:r>
                        <a:rPr lang="en-US" altLang="zh-CN" sz="1100" dirty="0"/>
                        <a:t>=</a:t>
                      </a:r>
                      <a:r>
                        <a:rPr lang="zh-CN" altLang="en-US" sz="1100" dirty="0"/>
                        <a:t> </a:t>
                      </a:r>
                      <a:r>
                        <a:rPr lang="en-US" altLang="zh-CN" sz="1100" dirty="0"/>
                        <a:t>13.8T</a:t>
                      </a:r>
                      <a:endParaRPr lang="zh-CN" altLang="en-US" sz="11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dirty="0"/>
                        <a:t>288</a:t>
                      </a:r>
                      <a:r>
                        <a:rPr lang="zh-CN" altLang="en-US" sz="1100" dirty="0"/>
                        <a:t> </a:t>
                      </a:r>
                      <a:r>
                        <a:rPr lang="en-US" altLang="zh-CN" sz="1100" dirty="0"/>
                        <a:t>x</a:t>
                      </a:r>
                      <a:r>
                        <a:rPr lang="zh-CN" altLang="en-US" sz="1100" dirty="0"/>
                        <a:t> </a:t>
                      </a:r>
                      <a:r>
                        <a:rPr lang="en-US" altLang="zh-CN" sz="1100" dirty="0"/>
                        <a:t>384GB</a:t>
                      </a:r>
                      <a:r>
                        <a:rPr lang="zh-CN" altLang="en-US" sz="1100" dirty="0"/>
                        <a:t> </a:t>
                      </a:r>
                      <a:r>
                        <a:rPr lang="en-US" altLang="zh-CN" sz="1100" dirty="0"/>
                        <a:t>=</a:t>
                      </a:r>
                      <a:r>
                        <a:rPr lang="zh-CN" altLang="en-US" sz="1100" dirty="0"/>
                        <a:t> </a:t>
                      </a:r>
                      <a:r>
                        <a:rPr lang="en-US" altLang="zh-CN" sz="1100" dirty="0"/>
                        <a:t>110T</a:t>
                      </a:r>
                      <a:endParaRPr lang="zh-CN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299242750"/>
                  </a:ext>
                </a:extLst>
              </a:tr>
              <a:tr h="250861">
                <a:tc>
                  <a:txBody>
                    <a:bodyPr/>
                    <a:lstStyle/>
                    <a:p>
                      <a:r>
                        <a:rPr lang="en-US" altLang="zh-CN" sz="1100" b="1" dirty="0"/>
                        <a:t>LPDDR5X</a:t>
                      </a:r>
                      <a:r>
                        <a:rPr lang="zh-CN" altLang="en-US" sz="1100" b="1" dirty="0"/>
                        <a:t> 大小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dirty="0"/>
                        <a:t>32</a:t>
                      </a:r>
                      <a:r>
                        <a:rPr lang="zh-CN" altLang="en-US" sz="1100" dirty="0"/>
                        <a:t> </a:t>
                      </a:r>
                      <a:r>
                        <a:rPr lang="en-US" altLang="zh-CN" sz="1100" dirty="0"/>
                        <a:t>x</a:t>
                      </a:r>
                      <a:r>
                        <a:rPr lang="zh-CN" altLang="en-US" sz="1100" dirty="0"/>
                        <a:t> </a:t>
                      </a:r>
                      <a:r>
                        <a:rPr lang="en-US" altLang="zh-CN" sz="1100" dirty="0"/>
                        <a:t>480GB</a:t>
                      </a:r>
                      <a:r>
                        <a:rPr lang="zh-CN" altLang="en-US" sz="1100" dirty="0"/>
                        <a:t> </a:t>
                      </a:r>
                      <a:r>
                        <a:rPr lang="en-US" altLang="zh-CN" sz="1100" dirty="0"/>
                        <a:t>=</a:t>
                      </a:r>
                      <a:r>
                        <a:rPr lang="zh-CN" altLang="en-US" sz="1100" dirty="0"/>
                        <a:t> </a:t>
                      </a:r>
                      <a:r>
                        <a:rPr lang="en-US" altLang="zh-CN" sz="1100" dirty="0"/>
                        <a:t>15.4T</a:t>
                      </a:r>
                      <a:endParaRPr lang="zh-CN" altLang="en-US" sz="11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dirty="0"/>
                        <a:t>256</a:t>
                      </a:r>
                      <a:r>
                        <a:rPr lang="zh-CN" altLang="en-US" sz="1100" dirty="0"/>
                        <a:t> </a:t>
                      </a:r>
                      <a:r>
                        <a:rPr lang="en-US" altLang="zh-CN" sz="1100" dirty="0"/>
                        <a:t>x</a:t>
                      </a:r>
                      <a:r>
                        <a:rPr lang="zh-CN" altLang="en-US" sz="1100" dirty="0"/>
                        <a:t> </a:t>
                      </a:r>
                      <a:r>
                        <a:rPr lang="en-US" altLang="zh-CN" sz="1100" dirty="0"/>
                        <a:t>480GB</a:t>
                      </a:r>
                      <a:r>
                        <a:rPr lang="zh-CN" altLang="en-US" sz="1100" dirty="0"/>
                        <a:t> </a:t>
                      </a:r>
                      <a:r>
                        <a:rPr lang="en-US" altLang="zh-CN" sz="1100" dirty="0"/>
                        <a:t>=</a:t>
                      </a:r>
                      <a:r>
                        <a:rPr lang="zh-CN" altLang="en-US" sz="1100" dirty="0"/>
                        <a:t> </a:t>
                      </a:r>
                      <a:r>
                        <a:rPr lang="en-US" altLang="zh-CN" sz="1100" dirty="0"/>
                        <a:t>123T</a:t>
                      </a:r>
                      <a:endParaRPr lang="zh-CN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dirty="0"/>
                        <a:t>32</a:t>
                      </a:r>
                      <a:r>
                        <a:rPr lang="zh-CN" altLang="en-US" sz="1100" dirty="0"/>
                        <a:t> </a:t>
                      </a:r>
                      <a:r>
                        <a:rPr lang="en-US" altLang="zh-CN" sz="1100" dirty="0"/>
                        <a:t>x</a:t>
                      </a:r>
                      <a:r>
                        <a:rPr lang="zh-CN" altLang="en-US" sz="1100" dirty="0"/>
                        <a:t> </a:t>
                      </a:r>
                      <a:r>
                        <a:rPr lang="en-US" altLang="zh-CN" sz="1100" dirty="0"/>
                        <a:t>480GB</a:t>
                      </a:r>
                      <a:r>
                        <a:rPr lang="zh-CN" altLang="en-US" sz="1100" dirty="0"/>
                        <a:t> </a:t>
                      </a:r>
                      <a:r>
                        <a:rPr lang="en-US" altLang="zh-CN" sz="1100" dirty="0"/>
                        <a:t>=</a:t>
                      </a:r>
                      <a:r>
                        <a:rPr lang="zh-CN" altLang="en-US" sz="1100" dirty="0"/>
                        <a:t> </a:t>
                      </a:r>
                      <a:r>
                        <a:rPr lang="en-US" altLang="zh-CN" sz="1100" dirty="0"/>
                        <a:t>17.3T</a:t>
                      </a:r>
                      <a:endParaRPr lang="zh-CN" altLang="en-US" sz="11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dirty="0"/>
                        <a:t>288</a:t>
                      </a:r>
                      <a:r>
                        <a:rPr lang="zh-CN" altLang="en-US" sz="1100" dirty="0"/>
                        <a:t> </a:t>
                      </a:r>
                      <a:r>
                        <a:rPr lang="en-US" altLang="zh-CN" sz="1100" dirty="0"/>
                        <a:t>x</a:t>
                      </a:r>
                      <a:r>
                        <a:rPr lang="zh-CN" altLang="en-US" sz="1100" dirty="0"/>
                        <a:t> </a:t>
                      </a:r>
                      <a:r>
                        <a:rPr lang="en-US" altLang="zh-CN" sz="1100" dirty="0"/>
                        <a:t>480GB</a:t>
                      </a:r>
                      <a:r>
                        <a:rPr lang="zh-CN" altLang="en-US" sz="1100" dirty="0"/>
                        <a:t> </a:t>
                      </a:r>
                      <a:r>
                        <a:rPr lang="en-US" altLang="zh-CN" sz="1100" dirty="0"/>
                        <a:t>=</a:t>
                      </a:r>
                      <a:r>
                        <a:rPr lang="zh-CN" altLang="en-US" sz="1100" dirty="0"/>
                        <a:t> </a:t>
                      </a:r>
                      <a:r>
                        <a:rPr lang="en-US" altLang="zh-CN" sz="1100" dirty="0"/>
                        <a:t>138T</a:t>
                      </a:r>
                      <a:endParaRPr lang="zh-CN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169089306"/>
                  </a:ext>
                </a:extLst>
              </a:tr>
              <a:tr h="250861">
                <a:tc>
                  <a:txBody>
                    <a:bodyPr/>
                    <a:lstStyle/>
                    <a:p>
                      <a:r>
                        <a:rPr lang="en-US" altLang="zh-CN" sz="1100" b="1" dirty="0"/>
                        <a:t>HBM </a:t>
                      </a:r>
                      <a:r>
                        <a:rPr lang="zh-CN" altLang="en-US" sz="1100" b="1" dirty="0"/>
                        <a:t>带宽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3.35TB/s</a:t>
                      </a:r>
                      <a:endParaRPr lang="zh-CN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4.8TB/s</a:t>
                      </a:r>
                      <a:endParaRPr lang="zh-CN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8TB/s</a:t>
                      </a:r>
                      <a:endParaRPr lang="zh-CN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8TB/s</a:t>
                      </a:r>
                      <a:endParaRPr lang="zh-CN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52946499"/>
                  </a:ext>
                </a:extLst>
              </a:tr>
              <a:tr h="250861">
                <a:tc>
                  <a:txBody>
                    <a:bodyPr/>
                    <a:lstStyle/>
                    <a:p>
                      <a:r>
                        <a:rPr lang="en-US" altLang="zh-CN" sz="1100" b="1" dirty="0"/>
                        <a:t>FP16</a:t>
                      </a:r>
                      <a:r>
                        <a:rPr lang="zh-CN" altLang="en-US" sz="1100" b="1" dirty="0"/>
                        <a:t> </a:t>
                      </a:r>
                      <a:r>
                        <a:rPr lang="en-US" altLang="zh-CN" sz="1100" b="1" dirty="0"/>
                        <a:t>(FLOPS)</a:t>
                      </a:r>
                      <a:endParaRPr lang="zh-CN" altLang="en-US" sz="11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32P</a:t>
                      </a:r>
                      <a:endParaRPr lang="zh-CN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256P</a:t>
                      </a:r>
                      <a:endParaRPr lang="zh-CN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180P</a:t>
                      </a:r>
                      <a:endParaRPr lang="zh-CN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1440P</a:t>
                      </a:r>
                      <a:endParaRPr lang="zh-CN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4050419"/>
                  </a:ext>
                </a:extLst>
              </a:tr>
              <a:tr h="250861">
                <a:tc>
                  <a:txBody>
                    <a:bodyPr/>
                    <a:lstStyle/>
                    <a:p>
                      <a:r>
                        <a:rPr lang="en-US" altLang="zh-CN" sz="1100" b="1" dirty="0"/>
                        <a:t>INT8</a:t>
                      </a:r>
                      <a:r>
                        <a:rPr lang="zh-CN" altLang="en-US" sz="1100" b="1" dirty="0"/>
                        <a:t> </a:t>
                      </a:r>
                      <a:r>
                        <a:rPr lang="en-US" altLang="zh-CN" sz="1100" b="1" dirty="0"/>
                        <a:t>(OPS)</a:t>
                      </a:r>
                      <a:endParaRPr lang="zh-CN" altLang="en-US" sz="11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64P</a:t>
                      </a:r>
                      <a:endParaRPr lang="zh-CN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64P</a:t>
                      </a:r>
                      <a:endParaRPr lang="zh-CN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360P</a:t>
                      </a:r>
                      <a:endParaRPr lang="zh-CN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2880P</a:t>
                      </a:r>
                      <a:endParaRPr lang="zh-CN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53886213"/>
                  </a:ext>
                </a:extLst>
              </a:tr>
              <a:tr h="250861">
                <a:tc>
                  <a:txBody>
                    <a:bodyPr/>
                    <a:lstStyle/>
                    <a:p>
                      <a:r>
                        <a:rPr lang="en-US" altLang="zh-CN" sz="1100" b="1" dirty="0"/>
                        <a:t>FP8</a:t>
                      </a:r>
                      <a:r>
                        <a:rPr lang="zh-CN" altLang="en-US" sz="1100" b="1" dirty="0"/>
                        <a:t> </a:t>
                      </a:r>
                      <a:r>
                        <a:rPr lang="en-US" altLang="zh-CN" sz="1100" b="1" dirty="0"/>
                        <a:t>(FLOPS)</a:t>
                      </a:r>
                      <a:endParaRPr lang="zh-CN" altLang="en-US" sz="11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64P</a:t>
                      </a:r>
                      <a:endParaRPr lang="zh-CN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64P</a:t>
                      </a:r>
                      <a:endParaRPr lang="zh-CN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360P</a:t>
                      </a:r>
                      <a:endParaRPr lang="zh-CN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2880P</a:t>
                      </a:r>
                      <a:endParaRPr lang="zh-CN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7964262"/>
                  </a:ext>
                </a:extLst>
              </a:tr>
              <a:tr h="250861">
                <a:tc>
                  <a:txBody>
                    <a:bodyPr/>
                    <a:lstStyle/>
                    <a:p>
                      <a:r>
                        <a:rPr lang="en-US" altLang="zh-CN" sz="1100" b="1" dirty="0"/>
                        <a:t>FP6</a:t>
                      </a:r>
                      <a:r>
                        <a:rPr lang="zh-CN" altLang="en-US" sz="1100" b="1" dirty="0"/>
                        <a:t> </a:t>
                      </a:r>
                      <a:r>
                        <a:rPr lang="en-US" altLang="zh-CN" sz="1100" b="1" dirty="0"/>
                        <a:t>(FLOPS)</a:t>
                      </a:r>
                      <a:endParaRPr lang="zh-CN" altLang="en-US" sz="11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360P</a:t>
                      </a:r>
                      <a:endParaRPr lang="zh-CN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dirty="0"/>
                        <a:t>2880P</a:t>
                      </a:r>
                      <a:endParaRPr lang="zh-CN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42708642"/>
                  </a:ext>
                </a:extLst>
              </a:tr>
              <a:tr h="250861">
                <a:tc>
                  <a:txBody>
                    <a:bodyPr/>
                    <a:lstStyle/>
                    <a:p>
                      <a:r>
                        <a:rPr lang="en-US" altLang="zh-CN" sz="1100" b="1" dirty="0"/>
                        <a:t>FP4</a:t>
                      </a:r>
                      <a:r>
                        <a:rPr lang="zh-CN" altLang="en-US" sz="1100" b="1" dirty="0"/>
                        <a:t> </a:t>
                      </a:r>
                      <a:r>
                        <a:rPr lang="en-US" altLang="zh-CN" sz="1100" b="1" dirty="0"/>
                        <a:t>(FLOPS)</a:t>
                      </a:r>
                      <a:endParaRPr lang="zh-CN" altLang="en-US" sz="11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720P</a:t>
                      </a:r>
                      <a:endParaRPr lang="zh-CN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5760P</a:t>
                      </a:r>
                      <a:endParaRPr lang="zh-CN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31146131"/>
                  </a:ext>
                </a:extLst>
              </a:tr>
              <a:tr h="250861">
                <a:tc>
                  <a:txBody>
                    <a:bodyPr/>
                    <a:lstStyle/>
                    <a:p>
                      <a:r>
                        <a:rPr lang="en-US" altLang="zh-CN" sz="1100" b="1" dirty="0"/>
                        <a:t>GPU-GPU</a:t>
                      </a:r>
                      <a:r>
                        <a:rPr lang="zh-CN" altLang="en-US" sz="1100" b="1" dirty="0"/>
                        <a:t> 带宽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0.9TB/s</a:t>
                      </a:r>
                      <a:endParaRPr lang="zh-CN" altLang="en-US" sz="11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0.9TB/s</a:t>
                      </a:r>
                      <a:endParaRPr lang="zh-CN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1.8TB/s</a:t>
                      </a:r>
                      <a:endParaRPr lang="zh-CN" altLang="en-US" sz="11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dirty="0"/>
                        <a:t>1.8TB/s</a:t>
                      </a:r>
                      <a:endParaRPr lang="zh-CN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178173319"/>
                  </a:ext>
                </a:extLst>
              </a:tr>
              <a:tr h="250861">
                <a:tc>
                  <a:txBody>
                    <a:bodyPr/>
                    <a:lstStyle/>
                    <a:p>
                      <a:pPr marL="0" algn="l" defTabSz="1219200" rtl="0" eaLnBrk="1" latinLnBrk="0" hangingPunct="1"/>
                      <a:r>
                        <a:rPr lang="en-US" altLang="zh-CN" sz="11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NVSwitch</a:t>
                      </a:r>
                      <a:r>
                        <a:rPr lang="zh-CN" altLang="en-US" sz="11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Gen3</a:t>
                      </a:r>
                      <a:r>
                        <a:rPr lang="zh-CN" altLang="en-US" sz="1100" dirty="0"/>
                        <a:t> </a:t>
                      </a:r>
                      <a:r>
                        <a:rPr lang="en-US" altLang="zh-CN" sz="1100" dirty="0"/>
                        <a:t>64</a:t>
                      </a:r>
                      <a:r>
                        <a:rPr lang="zh-CN" altLang="en-US" sz="1100" dirty="0"/>
                        <a:t> </a:t>
                      </a:r>
                      <a:r>
                        <a:rPr lang="en-US" altLang="zh-CN" sz="1100" dirty="0"/>
                        <a:t>Port/NVSwitch</a:t>
                      </a:r>
                      <a:endParaRPr lang="zh-CN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dirty="0"/>
                        <a:t>Gen4</a:t>
                      </a:r>
                      <a:r>
                        <a:rPr lang="zh-CN" altLang="en-US" sz="1100" dirty="0"/>
                        <a:t> </a:t>
                      </a:r>
                      <a:r>
                        <a:rPr lang="en-US" altLang="zh-CN" sz="1100" dirty="0"/>
                        <a:t>72</a:t>
                      </a:r>
                      <a:r>
                        <a:rPr lang="zh-CN" altLang="en-US" sz="1100" dirty="0"/>
                        <a:t> </a:t>
                      </a:r>
                      <a:r>
                        <a:rPr lang="en-US" altLang="zh-CN" sz="1100" dirty="0"/>
                        <a:t>Port/NVSwitch</a:t>
                      </a:r>
                      <a:endParaRPr lang="zh-CN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977037550"/>
                  </a:ext>
                </a:extLst>
              </a:tr>
              <a:tr h="250861">
                <a:tc>
                  <a:txBody>
                    <a:bodyPr/>
                    <a:lstStyle/>
                    <a:p>
                      <a:pPr marL="0" algn="l" defTabSz="1219200" rtl="0" eaLnBrk="1" latinLnBrk="0" hangingPunct="1"/>
                      <a:r>
                        <a:rPr lang="en-US" altLang="zh-CN" sz="11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NVLink</a:t>
                      </a:r>
                      <a:r>
                        <a:rPr lang="zh-CN" altLang="en-US" sz="11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带宽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36</a:t>
                      </a:r>
                      <a:r>
                        <a:rPr lang="zh-CN" altLang="en-US" sz="1100" dirty="0"/>
                        <a:t> </a:t>
                      </a:r>
                      <a:r>
                        <a:rPr lang="en-US" altLang="zh-CN" sz="1100" dirty="0"/>
                        <a:t>x</a:t>
                      </a:r>
                      <a:r>
                        <a:rPr lang="zh-CN" altLang="en-US" sz="1100" dirty="0"/>
                        <a:t> </a:t>
                      </a:r>
                      <a:r>
                        <a:rPr lang="en-US" altLang="zh-CN" sz="1100" dirty="0"/>
                        <a:t>0.9T/s=32TB/s</a:t>
                      </a:r>
                      <a:endParaRPr lang="zh-CN" altLang="en-US" sz="11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256</a:t>
                      </a:r>
                      <a:r>
                        <a:rPr lang="zh-CN" altLang="en-US" sz="1100" dirty="0"/>
                        <a:t> </a:t>
                      </a:r>
                      <a:r>
                        <a:rPr lang="en-US" altLang="zh-CN" sz="1100" dirty="0"/>
                        <a:t>x</a:t>
                      </a:r>
                      <a:r>
                        <a:rPr lang="zh-CN" altLang="en-US" sz="1100" dirty="0"/>
                        <a:t> </a:t>
                      </a:r>
                      <a:r>
                        <a:rPr lang="en-US" altLang="zh-CN" sz="1100" dirty="0"/>
                        <a:t>0.9T/s=230TB/s</a:t>
                      </a:r>
                      <a:endParaRPr lang="zh-CN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72</a:t>
                      </a:r>
                      <a:r>
                        <a:rPr lang="zh-CN" altLang="en-US" sz="1100" dirty="0"/>
                        <a:t> </a:t>
                      </a:r>
                      <a:r>
                        <a:rPr lang="en-US" altLang="zh-CN" sz="1100" dirty="0"/>
                        <a:t>x</a:t>
                      </a:r>
                      <a:r>
                        <a:rPr lang="zh-CN" altLang="en-US" sz="1100" dirty="0"/>
                        <a:t> </a:t>
                      </a:r>
                      <a:r>
                        <a:rPr lang="en-US" altLang="zh-CN" sz="1100" dirty="0"/>
                        <a:t>1.8T/s=130TB/s</a:t>
                      </a:r>
                      <a:endParaRPr lang="zh-CN" altLang="en-US" sz="11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576</a:t>
                      </a:r>
                      <a:r>
                        <a:rPr lang="zh-CN" altLang="en-US" sz="1100" dirty="0"/>
                        <a:t> </a:t>
                      </a:r>
                      <a:r>
                        <a:rPr lang="en-US" altLang="zh-CN" sz="1100" dirty="0"/>
                        <a:t>x</a:t>
                      </a:r>
                      <a:r>
                        <a:rPr lang="zh-CN" altLang="en-US" sz="1100" dirty="0"/>
                        <a:t> </a:t>
                      </a:r>
                      <a:r>
                        <a:rPr lang="en-US" altLang="zh-CN" sz="1100" dirty="0"/>
                        <a:t>1.8T/s=1PB/s</a:t>
                      </a:r>
                      <a:endParaRPr lang="zh-CN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246394682"/>
                  </a:ext>
                </a:extLst>
              </a:tr>
              <a:tr h="250861">
                <a:tc>
                  <a:txBody>
                    <a:bodyPr/>
                    <a:lstStyle/>
                    <a:p>
                      <a:pPr marL="0" algn="l" defTabSz="1219200" rtl="0" eaLnBrk="1" latinLnBrk="0" hangingPunct="1"/>
                      <a:r>
                        <a:rPr lang="en" altLang="zh-CN" sz="11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Ethernet</a:t>
                      </a:r>
                      <a:r>
                        <a:rPr lang="zh-CN" altLang="en-US" sz="11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带宽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16</a:t>
                      </a:r>
                      <a:r>
                        <a:rPr lang="zh-CN" altLang="en-US" sz="1100" dirty="0"/>
                        <a:t> </a:t>
                      </a:r>
                      <a:r>
                        <a:rPr lang="en-US" altLang="zh-CN" sz="1100" dirty="0"/>
                        <a:t>x</a:t>
                      </a:r>
                      <a:r>
                        <a:rPr lang="zh-CN" altLang="en-US" sz="1100" dirty="0"/>
                        <a:t> </a:t>
                      </a:r>
                      <a:r>
                        <a:rPr lang="en-US" altLang="zh-CN" sz="1100" dirty="0"/>
                        <a:t>200Gb/s</a:t>
                      </a:r>
                      <a:endParaRPr lang="zh-CN" altLang="en-US" sz="11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256</a:t>
                      </a:r>
                      <a:r>
                        <a:rPr lang="zh-CN" altLang="en-US" sz="1100" dirty="0"/>
                        <a:t> </a:t>
                      </a:r>
                      <a:r>
                        <a:rPr lang="en-US" altLang="zh-CN" sz="1100" dirty="0"/>
                        <a:t>x</a:t>
                      </a:r>
                      <a:r>
                        <a:rPr lang="zh-CN" altLang="en-US" sz="1100" dirty="0"/>
                        <a:t> </a:t>
                      </a:r>
                      <a:r>
                        <a:rPr lang="en-US" altLang="zh-CN" sz="1100" dirty="0"/>
                        <a:t>200Gb/s</a:t>
                      </a:r>
                      <a:endParaRPr lang="zh-CN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18</a:t>
                      </a:r>
                      <a:r>
                        <a:rPr lang="zh-CN" altLang="en-US" sz="1100" dirty="0"/>
                        <a:t> </a:t>
                      </a:r>
                      <a:r>
                        <a:rPr lang="en-US" altLang="zh-CN" sz="1100" dirty="0"/>
                        <a:t>x</a:t>
                      </a:r>
                      <a:r>
                        <a:rPr lang="zh-CN" altLang="en-US" sz="1100" dirty="0"/>
                        <a:t> </a:t>
                      </a:r>
                      <a:r>
                        <a:rPr lang="en-US" altLang="zh-CN" sz="1100" dirty="0"/>
                        <a:t>400Gb/s</a:t>
                      </a:r>
                      <a:endParaRPr lang="zh-CN" altLang="en-US" sz="11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576</a:t>
                      </a:r>
                      <a:r>
                        <a:rPr lang="zh-CN" altLang="en-US" sz="1100" dirty="0"/>
                        <a:t> </a:t>
                      </a:r>
                      <a:r>
                        <a:rPr lang="en-US" altLang="zh-CN" sz="1100" dirty="0"/>
                        <a:t>x</a:t>
                      </a:r>
                      <a:r>
                        <a:rPr lang="zh-CN" altLang="en-US" sz="1100" dirty="0"/>
                        <a:t> </a:t>
                      </a:r>
                      <a:r>
                        <a:rPr lang="en-US" altLang="zh-CN" sz="1100" dirty="0"/>
                        <a:t>400Gb/s</a:t>
                      </a:r>
                      <a:endParaRPr lang="zh-CN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507819025"/>
                  </a:ext>
                </a:extLst>
              </a:tr>
              <a:tr h="250861">
                <a:tc>
                  <a:txBody>
                    <a:bodyPr/>
                    <a:lstStyle/>
                    <a:p>
                      <a:pPr marL="0" algn="l" defTabSz="1219200" rtl="0" eaLnBrk="1" latinLnBrk="0" hangingPunct="1"/>
                      <a:r>
                        <a:rPr lang="en-US" altLang="zh-CN" sz="11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IB </a:t>
                      </a:r>
                      <a:r>
                        <a:rPr lang="zh-CN" altLang="en-US" sz="11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带宽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32</a:t>
                      </a:r>
                      <a:r>
                        <a:rPr lang="zh-CN" altLang="en-US" sz="1100" dirty="0"/>
                        <a:t> </a:t>
                      </a:r>
                      <a:r>
                        <a:rPr lang="en-US" altLang="zh-CN" sz="1100" dirty="0"/>
                        <a:t>x</a:t>
                      </a:r>
                      <a:r>
                        <a:rPr lang="zh-CN" altLang="en-US" sz="1100" dirty="0"/>
                        <a:t> </a:t>
                      </a:r>
                      <a:r>
                        <a:rPr lang="en-US" altLang="zh-CN" sz="1100" dirty="0"/>
                        <a:t>400Gb/s</a:t>
                      </a:r>
                      <a:endParaRPr lang="zh-CN" altLang="en-US" sz="11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256</a:t>
                      </a:r>
                      <a:r>
                        <a:rPr lang="zh-CN" altLang="en-US" sz="1100" dirty="0"/>
                        <a:t> </a:t>
                      </a:r>
                      <a:r>
                        <a:rPr lang="en-US" altLang="zh-CN" sz="1100" dirty="0"/>
                        <a:t>x</a:t>
                      </a:r>
                      <a:r>
                        <a:rPr lang="zh-CN" altLang="en-US" sz="1100" dirty="0"/>
                        <a:t> </a:t>
                      </a:r>
                      <a:r>
                        <a:rPr lang="en-US" altLang="zh-CN" sz="1100" dirty="0"/>
                        <a:t>400Gb/s</a:t>
                      </a:r>
                      <a:endParaRPr lang="zh-CN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72</a:t>
                      </a:r>
                      <a:r>
                        <a:rPr lang="zh-CN" altLang="en-US" sz="1100" dirty="0"/>
                        <a:t> </a:t>
                      </a:r>
                      <a:r>
                        <a:rPr lang="en-US" altLang="zh-CN" sz="1100" dirty="0"/>
                        <a:t>x</a:t>
                      </a:r>
                      <a:r>
                        <a:rPr lang="zh-CN" altLang="en-US" sz="1100" dirty="0"/>
                        <a:t> </a:t>
                      </a:r>
                      <a:r>
                        <a:rPr lang="en-US" altLang="zh-CN" sz="1100" dirty="0"/>
                        <a:t>800Gb/s</a:t>
                      </a:r>
                      <a:endParaRPr lang="zh-CN" altLang="en-US" sz="11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576</a:t>
                      </a:r>
                      <a:r>
                        <a:rPr lang="zh-CN" altLang="en-US" sz="1100" dirty="0"/>
                        <a:t> </a:t>
                      </a:r>
                      <a:r>
                        <a:rPr lang="en-US" altLang="zh-CN" sz="1100" dirty="0"/>
                        <a:t>x</a:t>
                      </a:r>
                      <a:r>
                        <a:rPr lang="zh-CN" altLang="en-US" sz="1100" dirty="0"/>
                        <a:t> </a:t>
                      </a:r>
                      <a:r>
                        <a:rPr lang="en-US" altLang="zh-CN" sz="1100" dirty="0"/>
                        <a:t>800Gb/s</a:t>
                      </a:r>
                      <a:endParaRPr lang="zh-CN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844883205"/>
                  </a:ext>
                </a:extLst>
              </a:tr>
              <a:tr h="250861">
                <a:tc>
                  <a:txBody>
                    <a:bodyPr/>
                    <a:lstStyle/>
                    <a:p>
                      <a:pPr marL="0" algn="l" defTabSz="1219200" rtl="0" eaLnBrk="1" latinLnBrk="0" hangingPunct="1"/>
                      <a:r>
                        <a:rPr lang="en-US" altLang="zh-CN" sz="11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GPUs</a:t>
                      </a:r>
                      <a:r>
                        <a:rPr lang="zh-CN" altLang="en-US" sz="11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1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Power</a:t>
                      </a:r>
                      <a:endParaRPr lang="zh-CN" altLang="en-US" sz="11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32</a:t>
                      </a:r>
                      <a:r>
                        <a:rPr lang="zh-CN" altLang="en-US" sz="1100" dirty="0"/>
                        <a:t> </a:t>
                      </a:r>
                      <a:r>
                        <a:rPr lang="en-US" altLang="zh-CN" sz="1100" dirty="0"/>
                        <a:t>x</a:t>
                      </a:r>
                      <a:r>
                        <a:rPr lang="zh-CN" altLang="en-US" sz="1100" dirty="0"/>
                        <a:t> </a:t>
                      </a:r>
                      <a:r>
                        <a:rPr lang="en-US" altLang="zh-CN" sz="1100" dirty="0"/>
                        <a:t>1kw=32kw</a:t>
                      </a:r>
                      <a:endParaRPr lang="zh-CN" altLang="en-US" sz="11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256</a:t>
                      </a:r>
                      <a:r>
                        <a:rPr lang="zh-CN" altLang="en-US" sz="1100" dirty="0"/>
                        <a:t> </a:t>
                      </a:r>
                      <a:r>
                        <a:rPr lang="en-US" altLang="zh-CN" sz="1100" dirty="0"/>
                        <a:t>x</a:t>
                      </a:r>
                      <a:r>
                        <a:rPr lang="zh-CN" altLang="en-US" sz="1100" dirty="0"/>
                        <a:t> </a:t>
                      </a:r>
                      <a:r>
                        <a:rPr lang="en-US" altLang="zh-CN" sz="1100" dirty="0"/>
                        <a:t>1kw=256kw</a:t>
                      </a:r>
                      <a:endParaRPr lang="zh-CN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36</a:t>
                      </a:r>
                      <a:r>
                        <a:rPr lang="zh-CN" altLang="en-US" sz="1100" dirty="0"/>
                        <a:t> </a:t>
                      </a:r>
                      <a:r>
                        <a:rPr lang="en-US" altLang="zh-CN" sz="1100" dirty="0"/>
                        <a:t>x</a:t>
                      </a:r>
                      <a:r>
                        <a:rPr lang="zh-CN" altLang="en-US" sz="1100" dirty="0"/>
                        <a:t> </a:t>
                      </a:r>
                      <a:r>
                        <a:rPr lang="en-US" altLang="zh-CN" sz="1100" dirty="0"/>
                        <a:t>2.7kw=97.2kw</a:t>
                      </a:r>
                      <a:endParaRPr lang="zh-CN" altLang="en-US" sz="11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288</a:t>
                      </a:r>
                      <a:r>
                        <a:rPr lang="zh-CN" altLang="en-US" sz="1100" dirty="0"/>
                        <a:t> </a:t>
                      </a:r>
                      <a:r>
                        <a:rPr lang="en-US" altLang="zh-CN" sz="1100" dirty="0"/>
                        <a:t>x</a:t>
                      </a:r>
                      <a:r>
                        <a:rPr lang="zh-CN" altLang="en-US" sz="1100" dirty="0"/>
                        <a:t> </a:t>
                      </a:r>
                      <a:r>
                        <a:rPr lang="en-US" altLang="zh-CN" sz="1100" dirty="0"/>
                        <a:t>2.7kw=777.6kw</a:t>
                      </a:r>
                      <a:endParaRPr lang="zh-CN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331675271"/>
                  </a:ext>
                </a:extLst>
              </a:tr>
              <a:tr h="250861">
                <a:tc>
                  <a:txBody>
                    <a:bodyPr/>
                    <a:lstStyle/>
                    <a:p>
                      <a:r>
                        <a:rPr lang="zh-CN" altLang="en-US" sz="1100" b="1" dirty="0"/>
                        <a:t>网络产品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dirty="0"/>
                        <a:t>ConnectX-7</a:t>
                      </a:r>
                      <a:r>
                        <a:rPr lang="zh-CN" altLang="en-US" sz="1100" dirty="0"/>
                        <a:t> </a:t>
                      </a:r>
                      <a:r>
                        <a:rPr lang="en-US" altLang="zh-CN" sz="1100" dirty="0"/>
                        <a:t>NIC</a:t>
                      </a:r>
                      <a:endParaRPr lang="zh-CN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dirty="0"/>
                        <a:t>ConnectX-8</a:t>
                      </a:r>
                      <a:r>
                        <a:rPr lang="zh-CN" altLang="en-US" sz="1100" dirty="0"/>
                        <a:t> </a:t>
                      </a:r>
                      <a:r>
                        <a:rPr lang="en-US" altLang="zh-CN" sz="1100" dirty="0"/>
                        <a:t>NIC</a:t>
                      </a:r>
                      <a:endParaRPr lang="zh-CN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939184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185410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8DDBE907-0411-D548-662F-22539E574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zh-CN" dirty="0"/>
              <a:t>NVL</a:t>
            </a:r>
            <a:r>
              <a:rPr lang="zh-CN" altLang="en-US" dirty="0"/>
              <a:t> </a:t>
            </a:r>
            <a:r>
              <a:rPr lang="en-US" altLang="zh-CN" dirty="0"/>
              <a:t>&amp;</a:t>
            </a:r>
            <a:r>
              <a:rPr lang="zh-CN" altLang="en-US" dirty="0"/>
              <a:t> </a:t>
            </a:r>
            <a:r>
              <a:rPr lang="en-US" altLang="zh-CN" dirty="0"/>
              <a:t>SuperPod</a:t>
            </a:r>
            <a:r>
              <a:rPr lang="zh-CN" altLang="en-US" dirty="0"/>
              <a:t> 介绍</a:t>
            </a:r>
            <a:endParaRPr lang="en-US" altLang="zh-CN" dirty="0"/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D31CF18A-F02B-CEB4-4398-8138B645AB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476598"/>
              </p:ext>
            </p:extLst>
          </p:nvPr>
        </p:nvGraphicFramePr>
        <p:xfrm>
          <a:off x="623635" y="1377066"/>
          <a:ext cx="6234367" cy="492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31885">
                  <a:extLst>
                    <a:ext uri="{9D8B030D-6E8A-4147-A177-3AD203B41FA5}">
                      <a16:colId xmlns:a16="http://schemas.microsoft.com/office/drawing/2014/main" val="2592836588"/>
                    </a:ext>
                  </a:extLst>
                </a:gridCol>
                <a:gridCol w="2301241">
                  <a:extLst>
                    <a:ext uri="{9D8B030D-6E8A-4147-A177-3AD203B41FA5}">
                      <a16:colId xmlns:a16="http://schemas.microsoft.com/office/drawing/2014/main" val="4261536517"/>
                    </a:ext>
                  </a:extLst>
                </a:gridCol>
                <a:gridCol w="2301241">
                  <a:extLst>
                    <a:ext uri="{9D8B030D-6E8A-4147-A177-3AD203B41FA5}">
                      <a16:colId xmlns:a16="http://schemas.microsoft.com/office/drawing/2014/main" val="3946408147"/>
                    </a:ext>
                  </a:extLst>
                </a:gridCol>
              </a:tblGrid>
              <a:tr h="250861">
                <a:tc rowSpan="3">
                  <a:txBody>
                    <a:bodyPr/>
                    <a:lstStyle/>
                    <a:p>
                      <a:r>
                        <a:rPr lang="zh-CN" altLang="en-US" sz="1100" b="1" dirty="0"/>
                        <a:t>产品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1" dirty="0"/>
                        <a:t>NVL72</a:t>
                      </a:r>
                      <a:endParaRPr lang="zh-CN" altLang="en-US" sz="1100" b="1" dirty="0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1" dirty="0"/>
                        <a:t>GB200</a:t>
                      </a:r>
                      <a:r>
                        <a:rPr lang="zh-CN" altLang="en-US" sz="1100" b="1" dirty="0"/>
                        <a:t> </a:t>
                      </a:r>
                      <a:r>
                        <a:rPr lang="en-US" altLang="zh-CN" sz="1100" b="1" dirty="0"/>
                        <a:t>SuperPod</a:t>
                      </a:r>
                      <a:endParaRPr lang="zh-CN" altLang="en-US" sz="1100" b="1" dirty="0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9776821"/>
                  </a:ext>
                </a:extLst>
              </a:tr>
              <a:tr h="250861">
                <a:tc vMerge="1">
                  <a:txBody>
                    <a:bodyPr/>
                    <a:lstStyle/>
                    <a:p>
                      <a:endParaRPr lang="zh-CN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b="1" dirty="0"/>
                        <a:t>36</a:t>
                      </a:r>
                      <a:r>
                        <a:rPr lang="zh-CN" altLang="en-US" sz="1100" b="1" dirty="0"/>
                        <a:t> </a:t>
                      </a:r>
                      <a:r>
                        <a:rPr lang="en-US" altLang="zh-CN" sz="1100" b="1" dirty="0"/>
                        <a:t>x</a:t>
                      </a:r>
                      <a:r>
                        <a:rPr lang="zh-CN" altLang="en-US" sz="1100" b="1" dirty="0"/>
                        <a:t> </a:t>
                      </a:r>
                      <a:r>
                        <a:rPr lang="en-US" altLang="zh-CN" sz="1100" b="1" dirty="0"/>
                        <a:t>GB200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b="1" dirty="0"/>
                        <a:t>288</a:t>
                      </a:r>
                      <a:r>
                        <a:rPr lang="zh-CN" altLang="en-US" sz="1100" b="1" dirty="0"/>
                        <a:t> </a:t>
                      </a:r>
                      <a:r>
                        <a:rPr lang="en-US" altLang="zh-CN" sz="1100" b="1" dirty="0"/>
                        <a:t>x</a:t>
                      </a:r>
                      <a:r>
                        <a:rPr lang="zh-CN" altLang="en-US" sz="1100" b="1" dirty="0"/>
                        <a:t> </a:t>
                      </a:r>
                      <a:r>
                        <a:rPr lang="en-US" altLang="zh-CN" sz="1100" b="1" dirty="0"/>
                        <a:t>GB200</a:t>
                      </a:r>
                      <a:endParaRPr lang="zh-CN" altLang="en-US" sz="11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9841718"/>
                  </a:ext>
                </a:extLst>
              </a:tr>
              <a:tr h="250861">
                <a:tc vMerge="1">
                  <a:txBody>
                    <a:bodyPr/>
                    <a:lstStyle/>
                    <a:p>
                      <a:endParaRPr lang="zh-CN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b="1" dirty="0"/>
                        <a:t>72</a:t>
                      </a:r>
                      <a:r>
                        <a:rPr lang="zh-CN" altLang="en-US" sz="1100" b="1" dirty="0"/>
                        <a:t> </a:t>
                      </a:r>
                      <a:r>
                        <a:rPr lang="en-US" altLang="zh-CN" sz="1100" b="1" dirty="0"/>
                        <a:t>GPU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b="1" dirty="0"/>
                        <a:t>576</a:t>
                      </a:r>
                      <a:r>
                        <a:rPr lang="zh-CN" altLang="en-US" sz="1100" b="1" dirty="0"/>
                        <a:t> </a:t>
                      </a:r>
                      <a:r>
                        <a:rPr lang="en-US" altLang="zh-CN" sz="1100" b="1" dirty="0"/>
                        <a:t>x</a:t>
                      </a:r>
                      <a:r>
                        <a:rPr lang="zh-CN" altLang="en-US" sz="1100" b="1" dirty="0"/>
                        <a:t> </a:t>
                      </a:r>
                      <a:r>
                        <a:rPr lang="en-US" altLang="zh-CN" sz="1100" b="1" dirty="0"/>
                        <a:t>GPU</a:t>
                      </a:r>
                      <a:endParaRPr lang="zh-CN" altLang="en-US" sz="11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0093117"/>
                  </a:ext>
                </a:extLst>
              </a:tr>
              <a:tr h="250861">
                <a:tc>
                  <a:txBody>
                    <a:bodyPr/>
                    <a:lstStyle/>
                    <a:p>
                      <a:r>
                        <a:rPr lang="zh-CN" altLang="en-US" sz="1100" b="1" dirty="0"/>
                        <a:t>架构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100" b="1" dirty="0"/>
                        <a:t>Blackwell</a:t>
                      </a:r>
                      <a:endParaRPr lang="zh-CN" altLang="en-US" sz="1100" b="1" dirty="0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57573249"/>
                  </a:ext>
                </a:extLst>
              </a:tr>
              <a:tr h="250861">
                <a:tc>
                  <a:txBody>
                    <a:bodyPr/>
                    <a:lstStyle/>
                    <a:p>
                      <a:r>
                        <a:rPr lang="en-US" altLang="zh-CN" sz="1100" b="1" dirty="0"/>
                        <a:t>HBM</a:t>
                      </a:r>
                      <a:r>
                        <a:rPr lang="zh-CN" altLang="en-US" sz="1100" b="1" dirty="0"/>
                        <a:t> 大小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dirty="0"/>
                        <a:t>32</a:t>
                      </a:r>
                      <a:r>
                        <a:rPr lang="zh-CN" altLang="en-US" sz="1100" dirty="0"/>
                        <a:t> </a:t>
                      </a:r>
                      <a:r>
                        <a:rPr lang="en-US" altLang="zh-CN" sz="1100" dirty="0"/>
                        <a:t>x</a:t>
                      </a:r>
                      <a:r>
                        <a:rPr lang="zh-CN" altLang="en-US" sz="1100" dirty="0"/>
                        <a:t> </a:t>
                      </a:r>
                      <a:r>
                        <a:rPr lang="en-US" altLang="zh-CN" sz="1100" dirty="0"/>
                        <a:t>384GB</a:t>
                      </a:r>
                      <a:r>
                        <a:rPr lang="zh-CN" altLang="en-US" sz="1100" dirty="0"/>
                        <a:t> </a:t>
                      </a:r>
                      <a:r>
                        <a:rPr lang="en-US" altLang="zh-CN" sz="1100" dirty="0"/>
                        <a:t>=</a:t>
                      </a:r>
                      <a:r>
                        <a:rPr lang="zh-CN" altLang="en-US" sz="1100" dirty="0"/>
                        <a:t> </a:t>
                      </a:r>
                      <a:r>
                        <a:rPr lang="en-US" altLang="zh-CN" sz="1100" dirty="0"/>
                        <a:t>13.8T</a:t>
                      </a:r>
                      <a:endParaRPr lang="zh-CN" altLang="en-US" sz="11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dirty="0"/>
                        <a:t>288</a:t>
                      </a:r>
                      <a:r>
                        <a:rPr lang="zh-CN" altLang="en-US" sz="1100" dirty="0"/>
                        <a:t> </a:t>
                      </a:r>
                      <a:r>
                        <a:rPr lang="en-US" altLang="zh-CN" sz="1100" dirty="0"/>
                        <a:t>x</a:t>
                      </a:r>
                      <a:r>
                        <a:rPr lang="zh-CN" altLang="en-US" sz="1100" dirty="0"/>
                        <a:t> </a:t>
                      </a:r>
                      <a:r>
                        <a:rPr lang="en-US" altLang="zh-CN" sz="1100" dirty="0"/>
                        <a:t>384GB</a:t>
                      </a:r>
                      <a:r>
                        <a:rPr lang="zh-CN" altLang="en-US" sz="1100" dirty="0"/>
                        <a:t> </a:t>
                      </a:r>
                      <a:r>
                        <a:rPr lang="en-US" altLang="zh-CN" sz="1100" dirty="0"/>
                        <a:t>=</a:t>
                      </a:r>
                      <a:r>
                        <a:rPr lang="zh-CN" altLang="en-US" sz="1100" dirty="0"/>
                        <a:t> </a:t>
                      </a:r>
                      <a:r>
                        <a:rPr lang="en-US" altLang="zh-CN" sz="1100" dirty="0"/>
                        <a:t>110T</a:t>
                      </a:r>
                      <a:endParaRPr lang="zh-CN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299242750"/>
                  </a:ext>
                </a:extLst>
              </a:tr>
              <a:tr h="250861">
                <a:tc>
                  <a:txBody>
                    <a:bodyPr/>
                    <a:lstStyle/>
                    <a:p>
                      <a:r>
                        <a:rPr lang="en-US" altLang="zh-CN" sz="1100" b="1" dirty="0"/>
                        <a:t>LPDDR5X</a:t>
                      </a:r>
                      <a:r>
                        <a:rPr lang="zh-CN" altLang="en-US" sz="1100" b="1" dirty="0"/>
                        <a:t> 大小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dirty="0"/>
                        <a:t>32</a:t>
                      </a:r>
                      <a:r>
                        <a:rPr lang="zh-CN" altLang="en-US" sz="1100" dirty="0"/>
                        <a:t> </a:t>
                      </a:r>
                      <a:r>
                        <a:rPr lang="en-US" altLang="zh-CN" sz="1100" dirty="0"/>
                        <a:t>x</a:t>
                      </a:r>
                      <a:r>
                        <a:rPr lang="zh-CN" altLang="en-US" sz="1100" dirty="0"/>
                        <a:t> </a:t>
                      </a:r>
                      <a:r>
                        <a:rPr lang="en-US" altLang="zh-CN" sz="1100" dirty="0"/>
                        <a:t>480GB</a:t>
                      </a:r>
                      <a:r>
                        <a:rPr lang="zh-CN" altLang="en-US" sz="1100" dirty="0"/>
                        <a:t> </a:t>
                      </a:r>
                      <a:r>
                        <a:rPr lang="en-US" altLang="zh-CN" sz="1100" dirty="0"/>
                        <a:t>=</a:t>
                      </a:r>
                      <a:r>
                        <a:rPr lang="zh-CN" altLang="en-US" sz="1100" dirty="0"/>
                        <a:t> </a:t>
                      </a:r>
                      <a:r>
                        <a:rPr lang="en-US" altLang="zh-CN" sz="1100" dirty="0"/>
                        <a:t>17.3T</a:t>
                      </a:r>
                      <a:endParaRPr lang="zh-CN" altLang="en-US" sz="11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dirty="0"/>
                        <a:t>288</a:t>
                      </a:r>
                      <a:r>
                        <a:rPr lang="zh-CN" altLang="en-US" sz="1100" dirty="0"/>
                        <a:t> </a:t>
                      </a:r>
                      <a:r>
                        <a:rPr lang="en-US" altLang="zh-CN" sz="1100" dirty="0"/>
                        <a:t>x</a:t>
                      </a:r>
                      <a:r>
                        <a:rPr lang="zh-CN" altLang="en-US" sz="1100" dirty="0"/>
                        <a:t> </a:t>
                      </a:r>
                      <a:r>
                        <a:rPr lang="en-US" altLang="zh-CN" sz="1100" dirty="0"/>
                        <a:t>480GB</a:t>
                      </a:r>
                      <a:r>
                        <a:rPr lang="zh-CN" altLang="en-US" sz="1100" dirty="0"/>
                        <a:t> </a:t>
                      </a:r>
                      <a:r>
                        <a:rPr lang="en-US" altLang="zh-CN" sz="1100" dirty="0"/>
                        <a:t>=</a:t>
                      </a:r>
                      <a:r>
                        <a:rPr lang="zh-CN" altLang="en-US" sz="1100" dirty="0"/>
                        <a:t> </a:t>
                      </a:r>
                      <a:r>
                        <a:rPr lang="en-US" altLang="zh-CN" sz="1100" dirty="0"/>
                        <a:t>138T</a:t>
                      </a:r>
                      <a:endParaRPr lang="zh-CN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169089306"/>
                  </a:ext>
                </a:extLst>
              </a:tr>
              <a:tr h="250861">
                <a:tc>
                  <a:txBody>
                    <a:bodyPr/>
                    <a:lstStyle/>
                    <a:p>
                      <a:r>
                        <a:rPr lang="en-US" altLang="zh-CN" sz="1100" b="1" dirty="0"/>
                        <a:t>HBM </a:t>
                      </a:r>
                      <a:r>
                        <a:rPr lang="zh-CN" altLang="en-US" sz="1100" b="1" dirty="0"/>
                        <a:t>带宽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8TB/s</a:t>
                      </a:r>
                      <a:endParaRPr lang="zh-CN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8TB/s</a:t>
                      </a:r>
                      <a:endParaRPr lang="zh-CN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52946499"/>
                  </a:ext>
                </a:extLst>
              </a:tr>
              <a:tr h="250861">
                <a:tc>
                  <a:txBody>
                    <a:bodyPr/>
                    <a:lstStyle/>
                    <a:p>
                      <a:r>
                        <a:rPr lang="en-US" altLang="zh-CN" sz="1100" b="1" dirty="0"/>
                        <a:t>FP16</a:t>
                      </a:r>
                      <a:r>
                        <a:rPr lang="zh-CN" altLang="en-US" sz="1100" b="1" dirty="0"/>
                        <a:t> </a:t>
                      </a:r>
                      <a:r>
                        <a:rPr lang="en-US" altLang="zh-CN" sz="1100" b="1" dirty="0"/>
                        <a:t>(FLOPS)</a:t>
                      </a:r>
                      <a:endParaRPr lang="zh-CN" altLang="en-US" sz="11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180P</a:t>
                      </a:r>
                      <a:endParaRPr lang="zh-CN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1440P</a:t>
                      </a:r>
                      <a:endParaRPr lang="zh-CN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4050419"/>
                  </a:ext>
                </a:extLst>
              </a:tr>
              <a:tr h="250861">
                <a:tc>
                  <a:txBody>
                    <a:bodyPr/>
                    <a:lstStyle/>
                    <a:p>
                      <a:r>
                        <a:rPr lang="en-US" altLang="zh-CN" sz="1100" b="1" dirty="0"/>
                        <a:t>INT8</a:t>
                      </a:r>
                      <a:r>
                        <a:rPr lang="zh-CN" altLang="en-US" sz="1100" b="1" dirty="0"/>
                        <a:t> </a:t>
                      </a:r>
                      <a:r>
                        <a:rPr lang="en-US" altLang="zh-CN" sz="1100" b="1" dirty="0"/>
                        <a:t>(OPS)</a:t>
                      </a:r>
                      <a:endParaRPr lang="zh-CN" altLang="en-US" sz="11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360P</a:t>
                      </a:r>
                      <a:endParaRPr lang="zh-CN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2880P</a:t>
                      </a:r>
                      <a:endParaRPr lang="zh-CN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53886213"/>
                  </a:ext>
                </a:extLst>
              </a:tr>
              <a:tr h="250861">
                <a:tc>
                  <a:txBody>
                    <a:bodyPr/>
                    <a:lstStyle/>
                    <a:p>
                      <a:r>
                        <a:rPr lang="en-US" altLang="zh-CN" sz="1100" b="1" dirty="0"/>
                        <a:t>FP8</a:t>
                      </a:r>
                      <a:r>
                        <a:rPr lang="zh-CN" altLang="en-US" sz="1100" b="1" dirty="0"/>
                        <a:t> </a:t>
                      </a:r>
                      <a:r>
                        <a:rPr lang="en-US" altLang="zh-CN" sz="1100" b="1" dirty="0"/>
                        <a:t>(FLOPS)</a:t>
                      </a:r>
                      <a:endParaRPr lang="zh-CN" altLang="en-US" sz="11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360P</a:t>
                      </a:r>
                      <a:endParaRPr lang="zh-CN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2880P</a:t>
                      </a:r>
                      <a:endParaRPr lang="zh-CN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7964262"/>
                  </a:ext>
                </a:extLst>
              </a:tr>
              <a:tr h="250861">
                <a:tc>
                  <a:txBody>
                    <a:bodyPr/>
                    <a:lstStyle/>
                    <a:p>
                      <a:r>
                        <a:rPr lang="en-US" altLang="zh-CN" sz="1100" b="1" dirty="0"/>
                        <a:t>FP6</a:t>
                      </a:r>
                      <a:r>
                        <a:rPr lang="zh-CN" altLang="en-US" sz="1100" b="1" dirty="0"/>
                        <a:t> </a:t>
                      </a:r>
                      <a:r>
                        <a:rPr lang="en-US" altLang="zh-CN" sz="1100" b="1" dirty="0"/>
                        <a:t>(FLOPS)</a:t>
                      </a:r>
                      <a:endParaRPr lang="zh-CN" altLang="en-US" sz="11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360P</a:t>
                      </a:r>
                      <a:endParaRPr lang="zh-CN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dirty="0"/>
                        <a:t>2880P</a:t>
                      </a:r>
                      <a:endParaRPr lang="zh-CN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42708642"/>
                  </a:ext>
                </a:extLst>
              </a:tr>
              <a:tr h="250861">
                <a:tc>
                  <a:txBody>
                    <a:bodyPr/>
                    <a:lstStyle/>
                    <a:p>
                      <a:r>
                        <a:rPr lang="en-US" altLang="zh-CN" sz="1100" b="1" dirty="0"/>
                        <a:t>FP4</a:t>
                      </a:r>
                      <a:r>
                        <a:rPr lang="zh-CN" altLang="en-US" sz="1100" b="1" dirty="0"/>
                        <a:t> </a:t>
                      </a:r>
                      <a:r>
                        <a:rPr lang="en-US" altLang="zh-CN" sz="1100" b="1" dirty="0"/>
                        <a:t>(FLOPS)</a:t>
                      </a:r>
                      <a:endParaRPr lang="zh-CN" altLang="en-US" sz="11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720P</a:t>
                      </a:r>
                      <a:endParaRPr lang="zh-CN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5760P</a:t>
                      </a:r>
                      <a:endParaRPr lang="zh-CN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31146131"/>
                  </a:ext>
                </a:extLst>
              </a:tr>
              <a:tr h="250861">
                <a:tc>
                  <a:txBody>
                    <a:bodyPr/>
                    <a:lstStyle/>
                    <a:p>
                      <a:r>
                        <a:rPr lang="en-US" altLang="zh-CN" sz="1100" b="1" dirty="0"/>
                        <a:t>GPU-GPU</a:t>
                      </a:r>
                      <a:r>
                        <a:rPr lang="zh-CN" altLang="en-US" sz="1100" b="1" dirty="0"/>
                        <a:t> 带宽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1.8TB/s</a:t>
                      </a:r>
                      <a:endParaRPr lang="zh-CN" altLang="en-US" sz="11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dirty="0"/>
                        <a:t>1.8TB/s</a:t>
                      </a:r>
                      <a:endParaRPr lang="zh-CN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178173319"/>
                  </a:ext>
                </a:extLst>
              </a:tr>
              <a:tr h="250861">
                <a:tc>
                  <a:txBody>
                    <a:bodyPr/>
                    <a:lstStyle/>
                    <a:p>
                      <a:pPr marL="0" algn="l" defTabSz="1219200" rtl="0" eaLnBrk="1" latinLnBrk="0" hangingPunct="1"/>
                      <a:r>
                        <a:rPr lang="en-US" altLang="zh-CN" sz="11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NVSwitch</a:t>
                      </a:r>
                      <a:r>
                        <a:rPr lang="zh-CN" altLang="en-US" sz="11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dirty="0"/>
                        <a:t>Gen4</a:t>
                      </a:r>
                      <a:r>
                        <a:rPr lang="zh-CN" altLang="en-US" sz="1100" dirty="0"/>
                        <a:t> </a:t>
                      </a:r>
                      <a:r>
                        <a:rPr lang="en-US" altLang="zh-CN" sz="1100" dirty="0"/>
                        <a:t>72</a:t>
                      </a:r>
                      <a:r>
                        <a:rPr lang="zh-CN" altLang="en-US" sz="1100" dirty="0"/>
                        <a:t> </a:t>
                      </a:r>
                      <a:r>
                        <a:rPr lang="en-US" altLang="zh-CN" sz="1100" dirty="0"/>
                        <a:t>Port/NVSwitch</a:t>
                      </a:r>
                      <a:endParaRPr lang="zh-CN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977037550"/>
                  </a:ext>
                </a:extLst>
              </a:tr>
              <a:tr h="250861">
                <a:tc>
                  <a:txBody>
                    <a:bodyPr/>
                    <a:lstStyle/>
                    <a:p>
                      <a:pPr marL="0" algn="l" defTabSz="1219200" rtl="0" eaLnBrk="1" latinLnBrk="0" hangingPunct="1"/>
                      <a:r>
                        <a:rPr lang="en-US" altLang="zh-CN" sz="11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NVLink</a:t>
                      </a:r>
                      <a:r>
                        <a:rPr lang="zh-CN" altLang="en-US" sz="11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带宽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72</a:t>
                      </a:r>
                      <a:r>
                        <a:rPr lang="zh-CN" altLang="en-US" sz="1100" dirty="0"/>
                        <a:t> </a:t>
                      </a:r>
                      <a:r>
                        <a:rPr lang="en-US" altLang="zh-CN" sz="1100" dirty="0"/>
                        <a:t>x</a:t>
                      </a:r>
                      <a:r>
                        <a:rPr lang="zh-CN" altLang="en-US" sz="1100" dirty="0"/>
                        <a:t> </a:t>
                      </a:r>
                      <a:r>
                        <a:rPr lang="en-US" altLang="zh-CN" sz="1100" dirty="0"/>
                        <a:t>1.8T/s=130TB/s</a:t>
                      </a:r>
                      <a:endParaRPr lang="zh-CN" altLang="en-US" sz="11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576</a:t>
                      </a:r>
                      <a:r>
                        <a:rPr lang="zh-CN" altLang="en-US" sz="1100" dirty="0"/>
                        <a:t> </a:t>
                      </a:r>
                      <a:r>
                        <a:rPr lang="en-US" altLang="zh-CN" sz="1100" dirty="0"/>
                        <a:t>x</a:t>
                      </a:r>
                      <a:r>
                        <a:rPr lang="zh-CN" altLang="en-US" sz="1100" dirty="0"/>
                        <a:t> </a:t>
                      </a:r>
                      <a:r>
                        <a:rPr lang="en-US" altLang="zh-CN" sz="1100" dirty="0"/>
                        <a:t>1.8T/s=1PB/s</a:t>
                      </a:r>
                      <a:endParaRPr lang="zh-CN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246394682"/>
                  </a:ext>
                </a:extLst>
              </a:tr>
              <a:tr h="250861">
                <a:tc>
                  <a:txBody>
                    <a:bodyPr/>
                    <a:lstStyle/>
                    <a:p>
                      <a:pPr marL="0" algn="l" defTabSz="1219200" rtl="0" eaLnBrk="1" latinLnBrk="0" hangingPunct="1"/>
                      <a:r>
                        <a:rPr lang="en" altLang="zh-CN" sz="11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Ethernet</a:t>
                      </a:r>
                      <a:r>
                        <a:rPr lang="zh-CN" altLang="en-US" sz="11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带宽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18</a:t>
                      </a:r>
                      <a:r>
                        <a:rPr lang="zh-CN" altLang="en-US" sz="1100" dirty="0"/>
                        <a:t> </a:t>
                      </a:r>
                      <a:r>
                        <a:rPr lang="en-US" altLang="zh-CN" sz="1100" dirty="0"/>
                        <a:t>x</a:t>
                      </a:r>
                      <a:r>
                        <a:rPr lang="zh-CN" altLang="en-US" sz="1100" dirty="0"/>
                        <a:t> </a:t>
                      </a:r>
                      <a:r>
                        <a:rPr lang="en-US" altLang="zh-CN" sz="1100" dirty="0"/>
                        <a:t>400Gb/s</a:t>
                      </a:r>
                      <a:endParaRPr lang="zh-CN" altLang="en-US" sz="11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576</a:t>
                      </a:r>
                      <a:r>
                        <a:rPr lang="zh-CN" altLang="en-US" sz="1100" dirty="0"/>
                        <a:t> </a:t>
                      </a:r>
                      <a:r>
                        <a:rPr lang="en-US" altLang="zh-CN" sz="1100" dirty="0"/>
                        <a:t>x</a:t>
                      </a:r>
                      <a:r>
                        <a:rPr lang="zh-CN" altLang="en-US" sz="1100" dirty="0"/>
                        <a:t> </a:t>
                      </a:r>
                      <a:r>
                        <a:rPr lang="en-US" altLang="zh-CN" sz="1100" dirty="0"/>
                        <a:t>400Gb/s</a:t>
                      </a:r>
                      <a:endParaRPr lang="zh-CN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507819025"/>
                  </a:ext>
                </a:extLst>
              </a:tr>
              <a:tr h="250861">
                <a:tc>
                  <a:txBody>
                    <a:bodyPr/>
                    <a:lstStyle/>
                    <a:p>
                      <a:pPr marL="0" algn="l" defTabSz="1219200" rtl="0" eaLnBrk="1" latinLnBrk="0" hangingPunct="1"/>
                      <a:r>
                        <a:rPr lang="en-US" altLang="zh-CN" sz="11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IB </a:t>
                      </a:r>
                      <a:r>
                        <a:rPr lang="zh-CN" altLang="en-US" sz="11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带宽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72</a:t>
                      </a:r>
                      <a:r>
                        <a:rPr lang="zh-CN" altLang="en-US" sz="1100" dirty="0"/>
                        <a:t> </a:t>
                      </a:r>
                      <a:r>
                        <a:rPr lang="en-US" altLang="zh-CN" sz="1100" dirty="0"/>
                        <a:t>x</a:t>
                      </a:r>
                      <a:r>
                        <a:rPr lang="zh-CN" altLang="en-US" sz="1100" dirty="0"/>
                        <a:t> </a:t>
                      </a:r>
                      <a:r>
                        <a:rPr lang="en-US" altLang="zh-CN" sz="1100" dirty="0"/>
                        <a:t>800Gb/s</a:t>
                      </a:r>
                      <a:endParaRPr lang="zh-CN" altLang="en-US" sz="11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576</a:t>
                      </a:r>
                      <a:r>
                        <a:rPr lang="zh-CN" altLang="en-US" sz="1100" dirty="0"/>
                        <a:t> </a:t>
                      </a:r>
                      <a:r>
                        <a:rPr lang="en-US" altLang="zh-CN" sz="1100" dirty="0"/>
                        <a:t>x</a:t>
                      </a:r>
                      <a:r>
                        <a:rPr lang="zh-CN" altLang="en-US" sz="1100" dirty="0"/>
                        <a:t> </a:t>
                      </a:r>
                      <a:r>
                        <a:rPr lang="en-US" altLang="zh-CN" sz="1100" dirty="0"/>
                        <a:t>800Gb/s</a:t>
                      </a:r>
                      <a:endParaRPr lang="zh-CN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844883205"/>
                  </a:ext>
                </a:extLst>
              </a:tr>
              <a:tr h="250861">
                <a:tc>
                  <a:txBody>
                    <a:bodyPr/>
                    <a:lstStyle/>
                    <a:p>
                      <a:pPr marL="0" algn="l" defTabSz="1219200" rtl="0" eaLnBrk="1" latinLnBrk="0" hangingPunct="1"/>
                      <a:r>
                        <a:rPr lang="en-US" altLang="zh-CN" sz="11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GPUs</a:t>
                      </a:r>
                      <a:r>
                        <a:rPr lang="zh-CN" altLang="en-US" sz="11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1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Power</a:t>
                      </a:r>
                      <a:endParaRPr lang="zh-CN" altLang="en-US" sz="11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36</a:t>
                      </a:r>
                      <a:r>
                        <a:rPr lang="zh-CN" altLang="en-US" sz="1100" dirty="0"/>
                        <a:t> </a:t>
                      </a:r>
                      <a:r>
                        <a:rPr lang="en-US" altLang="zh-CN" sz="1100" dirty="0"/>
                        <a:t>x</a:t>
                      </a:r>
                      <a:r>
                        <a:rPr lang="zh-CN" altLang="en-US" sz="1100" dirty="0"/>
                        <a:t> </a:t>
                      </a:r>
                      <a:r>
                        <a:rPr lang="en-US" altLang="zh-CN" sz="1100" dirty="0"/>
                        <a:t>2.7kw=97.2kw</a:t>
                      </a:r>
                      <a:endParaRPr lang="zh-CN" altLang="en-US" sz="11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288</a:t>
                      </a:r>
                      <a:r>
                        <a:rPr lang="zh-CN" altLang="en-US" sz="1100" dirty="0"/>
                        <a:t> </a:t>
                      </a:r>
                      <a:r>
                        <a:rPr lang="en-US" altLang="zh-CN" sz="1100" dirty="0"/>
                        <a:t>x</a:t>
                      </a:r>
                      <a:r>
                        <a:rPr lang="zh-CN" altLang="en-US" sz="1100" dirty="0"/>
                        <a:t> </a:t>
                      </a:r>
                      <a:r>
                        <a:rPr lang="en-US" altLang="zh-CN" sz="1100" dirty="0"/>
                        <a:t>2.7kw=777.6kw</a:t>
                      </a:r>
                      <a:endParaRPr lang="zh-CN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331675271"/>
                  </a:ext>
                </a:extLst>
              </a:tr>
              <a:tr h="250861">
                <a:tc>
                  <a:txBody>
                    <a:bodyPr/>
                    <a:lstStyle/>
                    <a:p>
                      <a:r>
                        <a:rPr lang="zh-CN" altLang="en-US" sz="1100" b="1" dirty="0"/>
                        <a:t>网络产品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dirty="0"/>
                        <a:t>ConnectX-8</a:t>
                      </a:r>
                      <a:r>
                        <a:rPr lang="zh-CN" altLang="en-US" sz="1100" dirty="0"/>
                        <a:t> </a:t>
                      </a:r>
                      <a:r>
                        <a:rPr lang="en-US" altLang="zh-CN" sz="1100" dirty="0"/>
                        <a:t>NIC</a:t>
                      </a:r>
                      <a:endParaRPr lang="zh-CN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93918435"/>
                  </a:ext>
                </a:extLst>
              </a:tr>
            </a:tbl>
          </a:graphicData>
        </a:graphic>
      </p:graphicFrame>
      <p:pic>
        <p:nvPicPr>
          <p:cNvPr id="3" name="图片 2">
            <a:extLst>
              <a:ext uri="{FF2B5EF4-FFF2-40B4-BE49-F238E27FC236}">
                <a16:creationId xmlns:a16="http://schemas.microsoft.com/office/drawing/2014/main" id="{E8E448B4-0BA0-66CD-C8A8-BFDC58BE1A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2040" y="1377066"/>
            <a:ext cx="3988319" cy="4922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3319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8DDBE907-0411-D548-662F-22539E574F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</p:spPr>
        <p:txBody>
          <a:bodyPr/>
          <a:lstStyle/>
          <a:p>
            <a:r>
              <a:rPr lang="en-US" altLang="zh-CN" dirty="0"/>
              <a:t>NVL</a:t>
            </a:r>
            <a:r>
              <a:rPr lang="zh-CN" altLang="en-US" dirty="0"/>
              <a:t> </a:t>
            </a:r>
            <a:r>
              <a:rPr lang="en-US" altLang="zh-CN" dirty="0"/>
              <a:t>&amp;</a:t>
            </a:r>
            <a:r>
              <a:rPr lang="zh-CN" altLang="en-US" dirty="0"/>
              <a:t> </a:t>
            </a:r>
            <a:r>
              <a:rPr lang="en-US" altLang="zh-CN" dirty="0"/>
              <a:t>SuperPod</a:t>
            </a:r>
            <a:r>
              <a:rPr lang="zh-CN" altLang="en-US" dirty="0"/>
              <a:t> 介绍</a:t>
            </a:r>
            <a:endParaRPr lang="en-US" altLang="zh-CN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C4128CE3-A4E4-151F-D1B0-DEC6D2265F1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algn="just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altLang="zh-CN" dirty="0"/>
              <a:t>NVL32 -&gt; NVL72</a:t>
            </a:r>
            <a:r>
              <a:rPr lang="zh-CN" altLang="en" dirty="0"/>
              <a:t>，</a:t>
            </a:r>
            <a:r>
              <a:rPr lang="en" altLang="zh-CN" dirty="0"/>
              <a:t>GPU </a:t>
            </a:r>
            <a:r>
              <a:rPr lang="zh-CN" altLang="en-US" dirty="0"/>
              <a:t>数从 </a:t>
            </a:r>
            <a:r>
              <a:rPr lang="en-US" altLang="zh-CN" dirty="0"/>
              <a:t>32 </a:t>
            </a:r>
            <a:r>
              <a:rPr lang="zh-CN" altLang="en-US" dirty="0"/>
              <a:t>增加到 </a:t>
            </a:r>
            <a:r>
              <a:rPr lang="en-US" altLang="zh-CN" dirty="0"/>
              <a:t>72</a:t>
            </a:r>
            <a:r>
              <a:rPr lang="zh-CN" altLang="en-US" dirty="0"/>
              <a:t>，</a:t>
            </a:r>
            <a:r>
              <a:rPr lang="en" altLang="zh-CN" dirty="0"/>
              <a:t>FP16 </a:t>
            </a:r>
            <a:r>
              <a:rPr lang="zh-CN" altLang="en-US" dirty="0"/>
              <a:t>从 </a:t>
            </a:r>
            <a:r>
              <a:rPr lang="en-US" altLang="zh-CN" dirty="0"/>
              <a:t>32</a:t>
            </a:r>
            <a:r>
              <a:rPr lang="en" altLang="zh-CN" dirty="0"/>
              <a:t>P </a:t>
            </a:r>
            <a:r>
              <a:rPr lang="zh-CN" altLang="en-US" dirty="0"/>
              <a:t>到 </a:t>
            </a:r>
            <a:r>
              <a:rPr lang="en-US" altLang="zh-CN" dirty="0"/>
              <a:t>180</a:t>
            </a:r>
            <a:r>
              <a:rPr lang="en" altLang="zh-CN" dirty="0"/>
              <a:t>P</a:t>
            </a:r>
            <a:r>
              <a:rPr lang="zh-CN" altLang="en-US" dirty="0"/>
              <a:t> </a:t>
            </a:r>
            <a:r>
              <a:rPr lang="en-US" altLang="zh-CN" dirty="0"/>
              <a:t>(</a:t>
            </a:r>
            <a:r>
              <a:rPr lang="zh-CN" altLang="en-US" dirty="0"/>
              <a:t>近 </a:t>
            </a:r>
            <a:r>
              <a:rPr lang="en-US" altLang="zh-CN" dirty="0"/>
              <a:t>6 </a:t>
            </a:r>
            <a:r>
              <a:rPr lang="zh-CN" altLang="en-US" dirty="0"/>
              <a:t>倍</a:t>
            </a:r>
            <a:r>
              <a:rPr lang="en-US" altLang="zh-CN" dirty="0"/>
              <a:t>)</a:t>
            </a:r>
            <a:endParaRPr lang="zh-CN" altLang="en-US" dirty="0"/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D31CF18A-F02B-CEB4-4398-8138B645AB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8012618"/>
              </p:ext>
            </p:extLst>
          </p:nvPr>
        </p:nvGraphicFramePr>
        <p:xfrm>
          <a:off x="686946" y="2209800"/>
          <a:ext cx="10836849" cy="4145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31885">
                  <a:extLst>
                    <a:ext uri="{9D8B030D-6E8A-4147-A177-3AD203B41FA5}">
                      <a16:colId xmlns:a16="http://schemas.microsoft.com/office/drawing/2014/main" val="2592836588"/>
                    </a:ext>
                  </a:extLst>
                </a:gridCol>
                <a:gridCol w="2301241">
                  <a:extLst>
                    <a:ext uri="{9D8B030D-6E8A-4147-A177-3AD203B41FA5}">
                      <a16:colId xmlns:a16="http://schemas.microsoft.com/office/drawing/2014/main" val="406360008"/>
                    </a:ext>
                  </a:extLst>
                </a:gridCol>
                <a:gridCol w="2301241">
                  <a:extLst>
                    <a:ext uri="{9D8B030D-6E8A-4147-A177-3AD203B41FA5}">
                      <a16:colId xmlns:a16="http://schemas.microsoft.com/office/drawing/2014/main" val="352634218"/>
                    </a:ext>
                  </a:extLst>
                </a:gridCol>
                <a:gridCol w="2301241">
                  <a:extLst>
                    <a:ext uri="{9D8B030D-6E8A-4147-A177-3AD203B41FA5}">
                      <a16:colId xmlns:a16="http://schemas.microsoft.com/office/drawing/2014/main" val="4261536517"/>
                    </a:ext>
                  </a:extLst>
                </a:gridCol>
                <a:gridCol w="2301241">
                  <a:extLst>
                    <a:ext uri="{9D8B030D-6E8A-4147-A177-3AD203B41FA5}">
                      <a16:colId xmlns:a16="http://schemas.microsoft.com/office/drawing/2014/main" val="3946408147"/>
                    </a:ext>
                  </a:extLst>
                </a:gridCol>
              </a:tblGrid>
              <a:tr h="183702">
                <a:tc rowSpan="3">
                  <a:txBody>
                    <a:bodyPr/>
                    <a:lstStyle/>
                    <a:p>
                      <a:r>
                        <a:rPr lang="zh-CN" altLang="en-US" sz="1000" b="1" dirty="0"/>
                        <a:t>产品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/>
                        <a:t>NVL</a:t>
                      </a:r>
                      <a:r>
                        <a:rPr lang="zh-CN" altLang="en-US" sz="1000" b="1" dirty="0"/>
                        <a:t> </a:t>
                      </a:r>
                      <a:r>
                        <a:rPr lang="en-US" altLang="zh-CN" sz="1000" b="1" dirty="0"/>
                        <a:t>32</a:t>
                      </a:r>
                      <a:endParaRPr lang="zh-CN" altLang="en-US" sz="1000" b="1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/>
                        <a:t>GH200</a:t>
                      </a:r>
                      <a:r>
                        <a:rPr lang="zh-CN" altLang="en-US" sz="1000" b="1" dirty="0"/>
                        <a:t> </a:t>
                      </a:r>
                      <a:r>
                        <a:rPr lang="en-US" altLang="zh-CN" sz="1000" b="1" dirty="0"/>
                        <a:t>SuperPod</a:t>
                      </a:r>
                      <a:endParaRPr lang="zh-CN" altLang="en-US" sz="10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/>
                        <a:t>NVL72</a:t>
                      </a:r>
                      <a:endParaRPr lang="zh-CN" altLang="en-US" sz="1000" b="1" dirty="0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/>
                        <a:t>GB200</a:t>
                      </a:r>
                      <a:r>
                        <a:rPr lang="zh-CN" altLang="en-US" sz="1000" b="1" dirty="0"/>
                        <a:t> </a:t>
                      </a:r>
                      <a:r>
                        <a:rPr lang="en-US" altLang="zh-CN" sz="1000" b="1" dirty="0"/>
                        <a:t>SuperPod</a:t>
                      </a:r>
                      <a:endParaRPr lang="zh-CN" altLang="en-US" sz="1000" b="1" dirty="0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9776821"/>
                  </a:ext>
                </a:extLst>
              </a:tr>
              <a:tr h="183702">
                <a:tc vMerge="1">
                  <a:txBody>
                    <a:bodyPr/>
                    <a:lstStyle/>
                    <a:p>
                      <a:endParaRPr lang="zh-CN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b="1" dirty="0"/>
                        <a:t>32</a:t>
                      </a:r>
                      <a:r>
                        <a:rPr lang="zh-CN" altLang="en-US" sz="1000" b="1" dirty="0"/>
                        <a:t> </a:t>
                      </a:r>
                      <a:r>
                        <a:rPr lang="en-US" altLang="zh-CN" sz="1000" b="1" dirty="0"/>
                        <a:t>x</a:t>
                      </a:r>
                      <a:r>
                        <a:rPr lang="zh-CN" altLang="en-US" sz="1000" b="1" dirty="0"/>
                        <a:t> </a:t>
                      </a:r>
                      <a:r>
                        <a:rPr lang="en-US" altLang="zh-CN" sz="1000" b="1" dirty="0"/>
                        <a:t>GH200</a:t>
                      </a:r>
                      <a:endParaRPr lang="zh-CN" altLang="en-US" sz="1000" b="1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b="1" dirty="0"/>
                        <a:t>256</a:t>
                      </a:r>
                      <a:r>
                        <a:rPr lang="zh-CN" altLang="en-US" sz="1000" b="1" dirty="0"/>
                        <a:t> </a:t>
                      </a:r>
                      <a:r>
                        <a:rPr lang="en-US" altLang="zh-CN" sz="1000" b="1" dirty="0"/>
                        <a:t>x</a:t>
                      </a:r>
                      <a:r>
                        <a:rPr lang="zh-CN" altLang="en-US" sz="1000" b="1" dirty="0"/>
                        <a:t> </a:t>
                      </a:r>
                      <a:r>
                        <a:rPr lang="en-US" altLang="zh-CN" sz="1000" b="1" dirty="0"/>
                        <a:t>GH200</a:t>
                      </a:r>
                      <a:endParaRPr lang="zh-CN" altLang="en-US" sz="10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b="1" dirty="0"/>
                        <a:t>36</a:t>
                      </a:r>
                      <a:r>
                        <a:rPr lang="zh-CN" altLang="en-US" sz="1000" b="1" dirty="0"/>
                        <a:t> </a:t>
                      </a:r>
                      <a:r>
                        <a:rPr lang="en-US" altLang="zh-CN" sz="1000" b="1" dirty="0"/>
                        <a:t>x</a:t>
                      </a:r>
                      <a:r>
                        <a:rPr lang="zh-CN" altLang="en-US" sz="1000" b="1" dirty="0"/>
                        <a:t> </a:t>
                      </a:r>
                      <a:r>
                        <a:rPr lang="en-US" altLang="zh-CN" sz="1000" b="1" dirty="0"/>
                        <a:t>GB200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b="1" dirty="0"/>
                        <a:t>288</a:t>
                      </a:r>
                      <a:r>
                        <a:rPr lang="zh-CN" altLang="en-US" sz="1000" b="1" dirty="0"/>
                        <a:t> </a:t>
                      </a:r>
                      <a:r>
                        <a:rPr lang="en-US" altLang="zh-CN" sz="1000" b="1" dirty="0"/>
                        <a:t>x</a:t>
                      </a:r>
                      <a:r>
                        <a:rPr lang="zh-CN" altLang="en-US" sz="1000" b="1" dirty="0"/>
                        <a:t> </a:t>
                      </a:r>
                      <a:r>
                        <a:rPr lang="en-US" altLang="zh-CN" sz="1000" b="1" dirty="0"/>
                        <a:t>GB200</a:t>
                      </a:r>
                      <a:endParaRPr lang="zh-CN" altLang="en-US" sz="10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9841718"/>
                  </a:ext>
                </a:extLst>
              </a:tr>
              <a:tr h="183702">
                <a:tc vMerge="1">
                  <a:txBody>
                    <a:bodyPr/>
                    <a:lstStyle/>
                    <a:p>
                      <a:endParaRPr lang="zh-CN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b="1" dirty="0"/>
                        <a:t>32</a:t>
                      </a:r>
                      <a:r>
                        <a:rPr lang="zh-CN" altLang="en-US" sz="1000" b="1" dirty="0"/>
                        <a:t> </a:t>
                      </a:r>
                      <a:r>
                        <a:rPr lang="en-US" altLang="zh-CN" sz="1000" b="1" dirty="0"/>
                        <a:t>x</a:t>
                      </a:r>
                      <a:r>
                        <a:rPr lang="zh-CN" altLang="en-US" sz="1000" b="1" dirty="0"/>
                        <a:t> </a:t>
                      </a:r>
                      <a:r>
                        <a:rPr lang="en-US" altLang="zh-CN" sz="1000" b="1" dirty="0"/>
                        <a:t>GPU</a:t>
                      </a:r>
                      <a:endParaRPr lang="zh-CN" altLang="en-US" sz="1000" b="1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b="1" dirty="0"/>
                        <a:t>256</a:t>
                      </a:r>
                      <a:r>
                        <a:rPr lang="zh-CN" altLang="en-US" sz="1000" b="1" dirty="0"/>
                        <a:t> </a:t>
                      </a:r>
                      <a:r>
                        <a:rPr lang="en-US" altLang="zh-CN" sz="1000" b="1" dirty="0"/>
                        <a:t>GPU</a:t>
                      </a:r>
                      <a:endParaRPr lang="zh-CN" altLang="en-US" sz="10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b="1" dirty="0"/>
                        <a:t>72</a:t>
                      </a:r>
                      <a:r>
                        <a:rPr lang="zh-CN" altLang="en-US" sz="1000" b="1" dirty="0"/>
                        <a:t> </a:t>
                      </a:r>
                      <a:r>
                        <a:rPr lang="en-US" altLang="zh-CN" sz="1000" b="1" dirty="0"/>
                        <a:t>GPU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b="1" dirty="0"/>
                        <a:t>576</a:t>
                      </a:r>
                      <a:r>
                        <a:rPr lang="zh-CN" altLang="en-US" sz="1000" b="1" dirty="0"/>
                        <a:t> </a:t>
                      </a:r>
                      <a:r>
                        <a:rPr lang="en-US" altLang="zh-CN" sz="1000" b="1" dirty="0"/>
                        <a:t>x</a:t>
                      </a:r>
                      <a:r>
                        <a:rPr lang="zh-CN" altLang="en-US" sz="1000" b="1" dirty="0"/>
                        <a:t> </a:t>
                      </a:r>
                      <a:r>
                        <a:rPr lang="en-US" altLang="zh-CN" sz="1000" b="1" dirty="0"/>
                        <a:t>GPU</a:t>
                      </a:r>
                      <a:endParaRPr lang="zh-CN" altLang="en-US" sz="10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0093117"/>
                  </a:ext>
                </a:extLst>
              </a:tr>
              <a:tr h="183702"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架构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000" b="1" dirty="0"/>
                        <a:t>Hopper</a:t>
                      </a:r>
                      <a:endParaRPr lang="zh-CN" altLang="en-US" sz="1000" b="1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000" b="1" dirty="0"/>
                        <a:t>Blackwell</a:t>
                      </a:r>
                      <a:endParaRPr lang="zh-CN" altLang="en-US" sz="1000" b="1" dirty="0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57573249"/>
                  </a:ext>
                </a:extLst>
              </a:tr>
              <a:tr h="183702">
                <a:tc>
                  <a:txBody>
                    <a:bodyPr/>
                    <a:lstStyle/>
                    <a:p>
                      <a:r>
                        <a:rPr lang="en-US" altLang="zh-CN" sz="1000" b="1" dirty="0"/>
                        <a:t>HBM</a:t>
                      </a:r>
                      <a:r>
                        <a:rPr lang="zh-CN" altLang="en-US" sz="1000" b="1" dirty="0"/>
                        <a:t> 大小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/>
                        <a:t>32</a:t>
                      </a:r>
                      <a:r>
                        <a:rPr lang="zh-CN" altLang="en-US" sz="1000" dirty="0"/>
                        <a:t> </a:t>
                      </a:r>
                      <a:r>
                        <a:rPr lang="en-US" altLang="zh-CN" sz="1000" dirty="0"/>
                        <a:t>x</a:t>
                      </a:r>
                      <a:r>
                        <a:rPr lang="zh-CN" altLang="en-US" sz="1000" dirty="0"/>
                        <a:t> </a:t>
                      </a:r>
                      <a:r>
                        <a:rPr lang="en-US" altLang="zh-CN" sz="1000" dirty="0"/>
                        <a:t>144GB</a:t>
                      </a:r>
                      <a:r>
                        <a:rPr lang="zh-CN" altLang="en-US" sz="1000" dirty="0"/>
                        <a:t> </a:t>
                      </a:r>
                      <a:r>
                        <a:rPr lang="en-US" altLang="zh-CN" sz="1000" dirty="0"/>
                        <a:t>=</a:t>
                      </a:r>
                      <a:r>
                        <a:rPr lang="zh-CN" altLang="en-US" sz="1000" dirty="0"/>
                        <a:t> </a:t>
                      </a:r>
                      <a:r>
                        <a:rPr lang="en-US" altLang="zh-CN" sz="1000" dirty="0"/>
                        <a:t>4.6T</a:t>
                      </a:r>
                      <a:endParaRPr lang="zh-CN" altLang="en-US" sz="10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dirty="0"/>
                        <a:t>256</a:t>
                      </a:r>
                      <a:r>
                        <a:rPr lang="zh-CN" altLang="en-US" sz="1000" dirty="0"/>
                        <a:t> </a:t>
                      </a:r>
                      <a:r>
                        <a:rPr lang="en-US" altLang="zh-CN" sz="1000" dirty="0"/>
                        <a:t>x</a:t>
                      </a:r>
                      <a:r>
                        <a:rPr lang="zh-CN" altLang="en-US" sz="1000" dirty="0"/>
                        <a:t> </a:t>
                      </a:r>
                      <a:r>
                        <a:rPr lang="en-US" altLang="zh-CN" sz="1000" dirty="0"/>
                        <a:t>96GB</a:t>
                      </a:r>
                      <a:r>
                        <a:rPr lang="zh-CN" altLang="en-US" sz="1000" dirty="0"/>
                        <a:t> </a:t>
                      </a:r>
                      <a:r>
                        <a:rPr lang="en-US" altLang="zh-CN" sz="1000" dirty="0"/>
                        <a:t>=</a:t>
                      </a:r>
                      <a:r>
                        <a:rPr lang="zh-CN" altLang="en-US" sz="1000" dirty="0"/>
                        <a:t> </a:t>
                      </a:r>
                      <a:r>
                        <a:rPr lang="en-US" altLang="zh-CN" sz="1000" dirty="0"/>
                        <a:t>24.5T</a:t>
                      </a:r>
                      <a:endParaRPr lang="zh-CN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dirty="0"/>
                        <a:t>32</a:t>
                      </a:r>
                      <a:r>
                        <a:rPr lang="zh-CN" altLang="en-US" sz="1000" dirty="0"/>
                        <a:t> </a:t>
                      </a:r>
                      <a:r>
                        <a:rPr lang="en-US" altLang="zh-CN" sz="1000" dirty="0"/>
                        <a:t>x</a:t>
                      </a:r>
                      <a:r>
                        <a:rPr lang="zh-CN" altLang="en-US" sz="1000" dirty="0"/>
                        <a:t> </a:t>
                      </a:r>
                      <a:r>
                        <a:rPr lang="en-US" altLang="zh-CN" sz="1000" dirty="0"/>
                        <a:t>384GB</a:t>
                      </a:r>
                      <a:r>
                        <a:rPr lang="zh-CN" altLang="en-US" sz="1000" dirty="0"/>
                        <a:t> </a:t>
                      </a:r>
                      <a:r>
                        <a:rPr lang="en-US" altLang="zh-CN" sz="1000" dirty="0"/>
                        <a:t>=</a:t>
                      </a:r>
                      <a:r>
                        <a:rPr lang="zh-CN" altLang="en-US" sz="1000" dirty="0"/>
                        <a:t> </a:t>
                      </a:r>
                      <a:r>
                        <a:rPr lang="en-US" altLang="zh-CN" sz="1000" dirty="0"/>
                        <a:t>13.8T</a:t>
                      </a:r>
                      <a:endParaRPr lang="zh-CN" altLang="en-US" sz="10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dirty="0"/>
                        <a:t>288</a:t>
                      </a:r>
                      <a:r>
                        <a:rPr lang="zh-CN" altLang="en-US" sz="1000" dirty="0"/>
                        <a:t> </a:t>
                      </a:r>
                      <a:r>
                        <a:rPr lang="en-US" altLang="zh-CN" sz="1000" dirty="0"/>
                        <a:t>x</a:t>
                      </a:r>
                      <a:r>
                        <a:rPr lang="zh-CN" altLang="en-US" sz="1000" dirty="0"/>
                        <a:t> </a:t>
                      </a:r>
                      <a:r>
                        <a:rPr lang="en-US" altLang="zh-CN" sz="1000" dirty="0"/>
                        <a:t>384GB</a:t>
                      </a:r>
                      <a:r>
                        <a:rPr lang="zh-CN" altLang="en-US" sz="1000" dirty="0"/>
                        <a:t> </a:t>
                      </a:r>
                      <a:r>
                        <a:rPr lang="en-US" altLang="zh-CN" sz="1000" dirty="0"/>
                        <a:t>=</a:t>
                      </a:r>
                      <a:r>
                        <a:rPr lang="zh-CN" altLang="en-US" sz="1000" dirty="0"/>
                        <a:t> </a:t>
                      </a:r>
                      <a:r>
                        <a:rPr lang="en-US" altLang="zh-CN" sz="1000" dirty="0"/>
                        <a:t>110T</a:t>
                      </a:r>
                      <a:endParaRPr lang="zh-CN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299242750"/>
                  </a:ext>
                </a:extLst>
              </a:tr>
              <a:tr h="183702">
                <a:tc>
                  <a:txBody>
                    <a:bodyPr/>
                    <a:lstStyle/>
                    <a:p>
                      <a:r>
                        <a:rPr lang="en-US" altLang="zh-CN" sz="1000" b="1" dirty="0"/>
                        <a:t>LPDDR5X</a:t>
                      </a:r>
                      <a:r>
                        <a:rPr lang="zh-CN" altLang="en-US" sz="1000" b="1" dirty="0"/>
                        <a:t> 大小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dirty="0"/>
                        <a:t>32</a:t>
                      </a:r>
                      <a:r>
                        <a:rPr lang="zh-CN" altLang="en-US" sz="1000" dirty="0"/>
                        <a:t> </a:t>
                      </a:r>
                      <a:r>
                        <a:rPr lang="en-US" altLang="zh-CN" sz="1000" dirty="0"/>
                        <a:t>x</a:t>
                      </a:r>
                      <a:r>
                        <a:rPr lang="zh-CN" altLang="en-US" sz="1000" dirty="0"/>
                        <a:t> </a:t>
                      </a:r>
                      <a:r>
                        <a:rPr lang="en-US" altLang="zh-CN" sz="1000" dirty="0"/>
                        <a:t>480GB</a:t>
                      </a:r>
                      <a:r>
                        <a:rPr lang="zh-CN" altLang="en-US" sz="1000" dirty="0"/>
                        <a:t> </a:t>
                      </a:r>
                      <a:r>
                        <a:rPr lang="en-US" altLang="zh-CN" sz="1000" dirty="0"/>
                        <a:t>=</a:t>
                      </a:r>
                      <a:r>
                        <a:rPr lang="zh-CN" altLang="en-US" sz="1000" dirty="0"/>
                        <a:t> </a:t>
                      </a:r>
                      <a:r>
                        <a:rPr lang="en-US" altLang="zh-CN" sz="1000" dirty="0"/>
                        <a:t>15.4T</a:t>
                      </a:r>
                      <a:endParaRPr lang="zh-CN" altLang="en-US" sz="10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dirty="0"/>
                        <a:t>256</a:t>
                      </a:r>
                      <a:r>
                        <a:rPr lang="zh-CN" altLang="en-US" sz="1000" dirty="0"/>
                        <a:t> </a:t>
                      </a:r>
                      <a:r>
                        <a:rPr lang="en-US" altLang="zh-CN" sz="1000" dirty="0"/>
                        <a:t>x</a:t>
                      </a:r>
                      <a:r>
                        <a:rPr lang="zh-CN" altLang="en-US" sz="1000" dirty="0"/>
                        <a:t> </a:t>
                      </a:r>
                      <a:r>
                        <a:rPr lang="en-US" altLang="zh-CN" sz="1000" dirty="0"/>
                        <a:t>480GB</a:t>
                      </a:r>
                      <a:r>
                        <a:rPr lang="zh-CN" altLang="en-US" sz="1000" dirty="0"/>
                        <a:t> </a:t>
                      </a:r>
                      <a:r>
                        <a:rPr lang="en-US" altLang="zh-CN" sz="1000" dirty="0"/>
                        <a:t>=</a:t>
                      </a:r>
                      <a:r>
                        <a:rPr lang="zh-CN" altLang="en-US" sz="1000" dirty="0"/>
                        <a:t> </a:t>
                      </a:r>
                      <a:r>
                        <a:rPr lang="en-US" altLang="zh-CN" sz="1000" dirty="0"/>
                        <a:t>123T</a:t>
                      </a:r>
                      <a:endParaRPr lang="zh-CN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dirty="0"/>
                        <a:t>32</a:t>
                      </a:r>
                      <a:r>
                        <a:rPr lang="zh-CN" altLang="en-US" sz="1000" dirty="0"/>
                        <a:t> </a:t>
                      </a:r>
                      <a:r>
                        <a:rPr lang="en-US" altLang="zh-CN" sz="1000" dirty="0"/>
                        <a:t>x</a:t>
                      </a:r>
                      <a:r>
                        <a:rPr lang="zh-CN" altLang="en-US" sz="1000" dirty="0"/>
                        <a:t> </a:t>
                      </a:r>
                      <a:r>
                        <a:rPr lang="en-US" altLang="zh-CN" sz="1000" dirty="0"/>
                        <a:t>480GB</a:t>
                      </a:r>
                      <a:r>
                        <a:rPr lang="zh-CN" altLang="en-US" sz="1000" dirty="0"/>
                        <a:t> </a:t>
                      </a:r>
                      <a:r>
                        <a:rPr lang="en-US" altLang="zh-CN" sz="1000" dirty="0"/>
                        <a:t>=</a:t>
                      </a:r>
                      <a:r>
                        <a:rPr lang="zh-CN" altLang="en-US" sz="1000" dirty="0"/>
                        <a:t> </a:t>
                      </a:r>
                      <a:r>
                        <a:rPr lang="en-US" altLang="zh-CN" sz="1000" dirty="0"/>
                        <a:t>17.3T</a:t>
                      </a:r>
                      <a:endParaRPr lang="zh-CN" altLang="en-US" sz="10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dirty="0"/>
                        <a:t>288</a:t>
                      </a:r>
                      <a:r>
                        <a:rPr lang="zh-CN" altLang="en-US" sz="1000" dirty="0"/>
                        <a:t> </a:t>
                      </a:r>
                      <a:r>
                        <a:rPr lang="en-US" altLang="zh-CN" sz="1000" dirty="0"/>
                        <a:t>x</a:t>
                      </a:r>
                      <a:r>
                        <a:rPr lang="zh-CN" altLang="en-US" sz="1000" dirty="0"/>
                        <a:t> </a:t>
                      </a:r>
                      <a:r>
                        <a:rPr lang="en-US" altLang="zh-CN" sz="1000" dirty="0"/>
                        <a:t>480GB</a:t>
                      </a:r>
                      <a:r>
                        <a:rPr lang="zh-CN" altLang="en-US" sz="1000" dirty="0"/>
                        <a:t> </a:t>
                      </a:r>
                      <a:r>
                        <a:rPr lang="en-US" altLang="zh-CN" sz="1000" dirty="0"/>
                        <a:t>=</a:t>
                      </a:r>
                      <a:r>
                        <a:rPr lang="zh-CN" altLang="en-US" sz="1000" dirty="0"/>
                        <a:t> </a:t>
                      </a:r>
                      <a:r>
                        <a:rPr lang="en-US" altLang="zh-CN" sz="1000" dirty="0"/>
                        <a:t>138T</a:t>
                      </a:r>
                      <a:endParaRPr lang="zh-CN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169089306"/>
                  </a:ext>
                </a:extLst>
              </a:tr>
              <a:tr h="183702">
                <a:tc>
                  <a:txBody>
                    <a:bodyPr/>
                    <a:lstStyle/>
                    <a:p>
                      <a:r>
                        <a:rPr lang="en-US" altLang="zh-CN" sz="1000" b="1" dirty="0"/>
                        <a:t>HBM </a:t>
                      </a:r>
                      <a:r>
                        <a:rPr lang="zh-CN" altLang="en-US" sz="1000" b="1" dirty="0"/>
                        <a:t>带宽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/>
                        <a:t>3.35TB/s</a:t>
                      </a:r>
                      <a:endParaRPr lang="zh-CN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/>
                        <a:t>4.8TB/s</a:t>
                      </a:r>
                      <a:endParaRPr lang="zh-CN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/>
                        <a:t>8TB/s</a:t>
                      </a:r>
                      <a:endParaRPr lang="zh-CN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/>
                        <a:t>8TB/s</a:t>
                      </a:r>
                      <a:endParaRPr lang="zh-CN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52946499"/>
                  </a:ext>
                </a:extLst>
              </a:tr>
              <a:tr h="183702">
                <a:tc>
                  <a:txBody>
                    <a:bodyPr/>
                    <a:lstStyle/>
                    <a:p>
                      <a:r>
                        <a:rPr lang="en-US" altLang="zh-CN" sz="1000" b="1" dirty="0"/>
                        <a:t>FP16</a:t>
                      </a:r>
                      <a:r>
                        <a:rPr lang="zh-CN" altLang="en-US" sz="1000" b="1" dirty="0"/>
                        <a:t> </a:t>
                      </a:r>
                      <a:r>
                        <a:rPr lang="en-US" altLang="zh-CN" sz="1000" b="1" dirty="0"/>
                        <a:t>(FLOPS)</a:t>
                      </a:r>
                      <a:endParaRPr lang="zh-CN" altLang="en-US" sz="1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/>
                        <a:t>32P</a:t>
                      </a:r>
                      <a:endParaRPr lang="zh-CN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/>
                        <a:t>256P</a:t>
                      </a:r>
                      <a:endParaRPr lang="zh-CN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/>
                        <a:t>180P</a:t>
                      </a:r>
                      <a:endParaRPr lang="zh-CN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/>
                        <a:t>1440P</a:t>
                      </a:r>
                      <a:endParaRPr lang="zh-CN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4050419"/>
                  </a:ext>
                </a:extLst>
              </a:tr>
              <a:tr h="183702">
                <a:tc>
                  <a:txBody>
                    <a:bodyPr/>
                    <a:lstStyle/>
                    <a:p>
                      <a:r>
                        <a:rPr lang="en-US" altLang="zh-CN" sz="1000" b="1" dirty="0"/>
                        <a:t>INT8</a:t>
                      </a:r>
                      <a:r>
                        <a:rPr lang="zh-CN" altLang="en-US" sz="1000" b="1" dirty="0"/>
                        <a:t> </a:t>
                      </a:r>
                      <a:r>
                        <a:rPr lang="en-US" altLang="zh-CN" sz="1000" b="1" dirty="0"/>
                        <a:t>(OPS)</a:t>
                      </a:r>
                      <a:endParaRPr lang="zh-CN" altLang="en-US" sz="1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/>
                        <a:t>64P</a:t>
                      </a:r>
                      <a:endParaRPr lang="zh-CN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/>
                        <a:t>64P</a:t>
                      </a:r>
                      <a:endParaRPr lang="zh-CN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/>
                        <a:t>360P</a:t>
                      </a:r>
                      <a:endParaRPr lang="zh-CN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/>
                        <a:t>2880P</a:t>
                      </a:r>
                      <a:endParaRPr lang="zh-CN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53886213"/>
                  </a:ext>
                </a:extLst>
              </a:tr>
              <a:tr h="183702">
                <a:tc>
                  <a:txBody>
                    <a:bodyPr/>
                    <a:lstStyle/>
                    <a:p>
                      <a:r>
                        <a:rPr lang="en-US" altLang="zh-CN" sz="1000" b="1" dirty="0"/>
                        <a:t>FP8</a:t>
                      </a:r>
                      <a:r>
                        <a:rPr lang="zh-CN" altLang="en-US" sz="1000" b="1" dirty="0"/>
                        <a:t> </a:t>
                      </a:r>
                      <a:r>
                        <a:rPr lang="en-US" altLang="zh-CN" sz="1000" b="1" dirty="0"/>
                        <a:t>(FLOPS)</a:t>
                      </a:r>
                      <a:endParaRPr lang="zh-CN" altLang="en-US" sz="1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/>
                        <a:t>64P</a:t>
                      </a:r>
                      <a:endParaRPr lang="zh-CN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/>
                        <a:t>64P</a:t>
                      </a:r>
                      <a:endParaRPr lang="zh-CN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/>
                        <a:t>360P</a:t>
                      </a:r>
                      <a:endParaRPr lang="zh-CN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/>
                        <a:t>2880P</a:t>
                      </a:r>
                      <a:endParaRPr lang="zh-CN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7964262"/>
                  </a:ext>
                </a:extLst>
              </a:tr>
              <a:tr h="183702">
                <a:tc>
                  <a:txBody>
                    <a:bodyPr/>
                    <a:lstStyle/>
                    <a:p>
                      <a:r>
                        <a:rPr lang="en-US" altLang="zh-CN" sz="1000" b="1" dirty="0"/>
                        <a:t>GPU-GPU</a:t>
                      </a:r>
                      <a:r>
                        <a:rPr lang="zh-CN" altLang="en-US" sz="1000" b="1" dirty="0"/>
                        <a:t> 带宽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/>
                        <a:t>0.9TB/s</a:t>
                      </a:r>
                      <a:endParaRPr lang="zh-CN" altLang="en-US" sz="10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/>
                        <a:t>0.9TB/s</a:t>
                      </a:r>
                      <a:endParaRPr lang="zh-CN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/>
                        <a:t>1.8TB/s</a:t>
                      </a:r>
                      <a:endParaRPr lang="zh-CN" altLang="en-US" sz="10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dirty="0"/>
                        <a:t>1.8TB/s</a:t>
                      </a:r>
                      <a:endParaRPr lang="zh-CN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178173319"/>
                  </a:ext>
                </a:extLst>
              </a:tr>
              <a:tr h="183702">
                <a:tc>
                  <a:txBody>
                    <a:bodyPr/>
                    <a:lstStyle/>
                    <a:p>
                      <a:pPr marL="0" algn="l" defTabSz="1219200" rtl="0" eaLnBrk="1" latinLnBrk="0" hangingPunct="1"/>
                      <a:r>
                        <a:rPr lang="en-US" altLang="zh-CN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NVSwitch</a:t>
                      </a:r>
                      <a:r>
                        <a:rPr lang="zh-CN" altLang="en-US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000" dirty="0"/>
                        <a:t>Gen3</a:t>
                      </a:r>
                      <a:r>
                        <a:rPr lang="zh-CN" altLang="en-US" sz="1000" dirty="0"/>
                        <a:t> </a:t>
                      </a:r>
                      <a:r>
                        <a:rPr lang="en-US" altLang="zh-CN" sz="1000" dirty="0"/>
                        <a:t>64</a:t>
                      </a:r>
                      <a:r>
                        <a:rPr lang="zh-CN" altLang="en-US" sz="1000" dirty="0"/>
                        <a:t> </a:t>
                      </a:r>
                      <a:r>
                        <a:rPr lang="en-US" altLang="zh-CN" sz="1000" dirty="0"/>
                        <a:t>Port/NVSwitch</a:t>
                      </a:r>
                      <a:endParaRPr lang="zh-CN" altLang="en-US" sz="10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dirty="0"/>
                        <a:t>Gen4</a:t>
                      </a:r>
                      <a:r>
                        <a:rPr lang="zh-CN" altLang="en-US" sz="1000" dirty="0"/>
                        <a:t> </a:t>
                      </a:r>
                      <a:r>
                        <a:rPr lang="en-US" altLang="zh-CN" sz="1000" dirty="0"/>
                        <a:t>72</a:t>
                      </a:r>
                      <a:r>
                        <a:rPr lang="zh-CN" altLang="en-US" sz="1000" dirty="0"/>
                        <a:t> </a:t>
                      </a:r>
                      <a:r>
                        <a:rPr lang="en-US" altLang="zh-CN" sz="1000" dirty="0"/>
                        <a:t>Port/NVSwitch</a:t>
                      </a:r>
                      <a:endParaRPr lang="zh-CN" altLang="en-US" sz="10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977037550"/>
                  </a:ext>
                </a:extLst>
              </a:tr>
              <a:tr h="183702">
                <a:tc>
                  <a:txBody>
                    <a:bodyPr/>
                    <a:lstStyle/>
                    <a:p>
                      <a:pPr marL="0" algn="l" defTabSz="1219200" rtl="0" eaLnBrk="1" latinLnBrk="0" hangingPunct="1"/>
                      <a:r>
                        <a:rPr lang="en-US" altLang="zh-CN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NVLink</a:t>
                      </a:r>
                      <a:r>
                        <a:rPr lang="zh-CN" altLang="en-US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带宽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/>
                        <a:t>36</a:t>
                      </a:r>
                      <a:r>
                        <a:rPr lang="zh-CN" altLang="en-US" sz="1000" dirty="0"/>
                        <a:t> </a:t>
                      </a:r>
                      <a:r>
                        <a:rPr lang="en-US" altLang="zh-CN" sz="1000" dirty="0"/>
                        <a:t>x</a:t>
                      </a:r>
                      <a:r>
                        <a:rPr lang="zh-CN" altLang="en-US" sz="1000" dirty="0"/>
                        <a:t> </a:t>
                      </a:r>
                      <a:r>
                        <a:rPr lang="en-US" altLang="zh-CN" sz="1000" dirty="0"/>
                        <a:t>0.9T/s=32TB/s</a:t>
                      </a:r>
                      <a:endParaRPr lang="zh-CN" altLang="en-US" sz="10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/>
                        <a:t>256</a:t>
                      </a:r>
                      <a:r>
                        <a:rPr lang="zh-CN" altLang="en-US" sz="1000" dirty="0"/>
                        <a:t> </a:t>
                      </a:r>
                      <a:r>
                        <a:rPr lang="en-US" altLang="zh-CN" sz="1000" dirty="0"/>
                        <a:t>x</a:t>
                      </a:r>
                      <a:r>
                        <a:rPr lang="zh-CN" altLang="en-US" sz="1000" dirty="0"/>
                        <a:t> </a:t>
                      </a:r>
                      <a:r>
                        <a:rPr lang="en-US" altLang="zh-CN" sz="1000" dirty="0"/>
                        <a:t>0.9T/s=230TB/s</a:t>
                      </a:r>
                      <a:endParaRPr lang="zh-CN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/>
                        <a:t>72</a:t>
                      </a:r>
                      <a:r>
                        <a:rPr lang="zh-CN" altLang="en-US" sz="1000" dirty="0"/>
                        <a:t> </a:t>
                      </a:r>
                      <a:r>
                        <a:rPr lang="en-US" altLang="zh-CN" sz="1000" dirty="0"/>
                        <a:t>x</a:t>
                      </a:r>
                      <a:r>
                        <a:rPr lang="zh-CN" altLang="en-US" sz="1000" dirty="0"/>
                        <a:t> </a:t>
                      </a:r>
                      <a:r>
                        <a:rPr lang="en-US" altLang="zh-CN" sz="1000" dirty="0"/>
                        <a:t>1.8T/s=130TB/s</a:t>
                      </a:r>
                      <a:endParaRPr lang="zh-CN" altLang="en-US" sz="10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/>
                        <a:t>576</a:t>
                      </a:r>
                      <a:r>
                        <a:rPr lang="zh-CN" altLang="en-US" sz="1000" dirty="0"/>
                        <a:t> </a:t>
                      </a:r>
                      <a:r>
                        <a:rPr lang="en-US" altLang="zh-CN" sz="1000" dirty="0"/>
                        <a:t>x</a:t>
                      </a:r>
                      <a:r>
                        <a:rPr lang="zh-CN" altLang="en-US" sz="1000" dirty="0"/>
                        <a:t> </a:t>
                      </a:r>
                      <a:r>
                        <a:rPr lang="en-US" altLang="zh-CN" sz="1000" dirty="0"/>
                        <a:t>1.8T/s=1PB/s</a:t>
                      </a:r>
                      <a:endParaRPr lang="zh-CN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246394682"/>
                  </a:ext>
                </a:extLst>
              </a:tr>
              <a:tr h="183702">
                <a:tc>
                  <a:txBody>
                    <a:bodyPr/>
                    <a:lstStyle/>
                    <a:p>
                      <a:pPr marL="0" algn="l" defTabSz="1219200" rtl="0" eaLnBrk="1" latinLnBrk="0" hangingPunct="1"/>
                      <a:r>
                        <a:rPr lang="en" altLang="zh-CN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Ethernet</a:t>
                      </a:r>
                      <a:r>
                        <a:rPr lang="zh-CN" altLang="en-US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带宽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/>
                        <a:t>16</a:t>
                      </a:r>
                      <a:r>
                        <a:rPr lang="zh-CN" altLang="en-US" sz="1000" dirty="0"/>
                        <a:t> </a:t>
                      </a:r>
                      <a:r>
                        <a:rPr lang="en-US" altLang="zh-CN" sz="1000" dirty="0"/>
                        <a:t>x</a:t>
                      </a:r>
                      <a:r>
                        <a:rPr lang="zh-CN" altLang="en-US" sz="1000" dirty="0"/>
                        <a:t> </a:t>
                      </a:r>
                      <a:r>
                        <a:rPr lang="en-US" altLang="zh-CN" sz="1000" dirty="0"/>
                        <a:t>200Gb/s</a:t>
                      </a:r>
                      <a:endParaRPr lang="zh-CN" altLang="en-US" sz="10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/>
                        <a:t>256</a:t>
                      </a:r>
                      <a:r>
                        <a:rPr lang="zh-CN" altLang="en-US" sz="1000" dirty="0"/>
                        <a:t> </a:t>
                      </a:r>
                      <a:r>
                        <a:rPr lang="en-US" altLang="zh-CN" sz="1000" dirty="0"/>
                        <a:t>x</a:t>
                      </a:r>
                      <a:r>
                        <a:rPr lang="zh-CN" altLang="en-US" sz="1000" dirty="0"/>
                        <a:t> </a:t>
                      </a:r>
                      <a:r>
                        <a:rPr lang="en-US" altLang="zh-CN" sz="1000" dirty="0"/>
                        <a:t>200Gb/s</a:t>
                      </a:r>
                      <a:endParaRPr lang="zh-CN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/>
                        <a:t>18</a:t>
                      </a:r>
                      <a:r>
                        <a:rPr lang="zh-CN" altLang="en-US" sz="1000" dirty="0"/>
                        <a:t> </a:t>
                      </a:r>
                      <a:r>
                        <a:rPr lang="en-US" altLang="zh-CN" sz="1000" dirty="0"/>
                        <a:t>x</a:t>
                      </a:r>
                      <a:r>
                        <a:rPr lang="zh-CN" altLang="en-US" sz="1000" dirty="0"/>
                        <a:t> </a:t>
                      </a:r>
                      <a:r>
                        <a:rPr lang="en-US" altLang="zh-CN" sz="1000" dirty="0"/>
                        <a:t>400Gb/s</a:t>
                      </a:r>
                      <a:endParaRPr lang="zh-CN" altLang="en-US" sz="10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/>
                        <a:t>576</a:t>
                      </a:r>
                      <a:r>
                        <a:rPr lang="zh-CN" altLang="en-US" sz="1000" dirty="0"/>
                        <a:t> </a:t>
                      </a:r>
                      <a:r>
                        <a:rPr lang="en-US" altLang="zh-CN" sz="1000" dirty="0"/>
                        <a:t>x</a:t>
                      </a:r>
                      <a:r>
                        <a:rPr lang="zh-CN" altLang="en-US" sz="1000" dirty="0"/>
                        <a:t> </a:t>
                      </a:r>
                      <a:r>
                        <a:rPr lang="en-US" altLang="zh-CN" sz="1000" dirty="0"/>
                        <a:t>400Gb/s</a:t>
                      </a:r>
                      <a:endParaRPr lang="zh-CN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507819025"/>
                  </a:ext>
                </a:extLst>
              </a:tr>
              <a:tr h="183702">
                <a:tc>
                  <a:txBody>
                    <a:bodyPr/>
                    <a:lstStyle/>
                    <a:p>
                      <a:pPr marL="0" algn="l" defTabSz="1219200" rtl="0" eaLnBrk="1" latinLnBrk="0" hangingPunct="1"/>
                      <a:r>
                        <a:rPr lang="en-US" altLang="zh-CN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IB </a:t>
                      </a:r>
                      <a:r>
                        <a:rPr lang="zh-CN" altLang="en-US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带宽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/>
                        <a:t>32</a:t>
                      </a:r>
                      <a:r>
                        <a:rPr lang="zh-CN" altLang="en-US" sz="1000" dirty="0"/>
                        <a:t> </a:t>
                      </a:r>
                      <a:r>
                        <a:rPr lang="en-US" altLang="zh-CN" sz="1000" dirty="0"/>
                        <a:t>x</a:t>
                      </a:r>
                      <a:r>
                        <a:rPr lang="zh-CN" altLang="en-US" sz="1000" dirty="0"/>
                        <a:t> </a:t>
                      </a:r>
                      <a:r>
                        <a:rPr lang="en-US" altLang="zh-CN" sz="1000" dirty="0"/>
                        <a:t>400Gb/s</a:t>
                      </a:r>
                      <a:endParaRPr lang="zh-CN" altLang="en-US" sz="10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/>
                        <a:t>256</a:t>
                      </a:r>
                      <a:r>
                        <a:rPr lang="zh-CN" altLang="en-US" sz="1000" dirty="0"/>
                        <a:t> </a:t>
                      </a:r>
                      <a:r>
                        <a:rPr lang="en-US" altLang="zh-CN" sz="1000" dirty="0"/>
                        <a:t>x</a:t>
                      </a:r>
                      <a:r>
                        <a:rPr lang="zh-CN" altLang="en-US" sz="1000" dirty="0"/>
                        <a:t> </a:t>
                      </a:r>
                      <a:r>
                        <a:rPr lang="en-US" altLang="zh-CN" sz="1000" dirty="0"/>
                        <a:t>400Gb/s</a:t>
                      </a:r>
                      <a:endParaRPr lang="zh-CN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/>
                        <a:t>72</a:t>
                      </a:r>
                      <a:r>
                        <a:rPr lang="zh-CN" altLang="en-US" sz="1000" dirty="0"/>
                        <a:t> </a:t>
                      </a:r>
                      <a:r>
                        <a:rPr lang="en-US" altLang="zh-CN" sz="1000" dirty="0"/>
                        <a:t>x</a:t>
                      </a:r>
                      <a:r>
                        <a:rPr lang="zh-CN" altLang="en-US" sz="1000" dirty="0"/>
                        <a:t> </a:t>
                      </a:r>
                      <a:r>
                        <a:rPr lang="en-US" altLang="zh-CN" sz="1000" dirty="0"/>
                        <a:t>800Gb/s</a:t>
                      </a:r>
                      <a:endParaRPr lang="zh-CN" altLang="en-US" sz="10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/>
                        <a:t>576</a:t>
                      </a:r>
                      <a:r>
                        <a:rPr lang="zh-CN" altLang="en-US" sz="1000" dirty="0"/>
                        <a:t> </a:t>
                      </a:r>
                      <a:r>
                        <a:rPr lang="en-US" altLang="zh-CN" sz="1000" dirty="0"/>
                        <a:t>x</a:t>
                      </a:r>
                      <a:r>
                        <a:rPr lang="zh-CN" altLang="en-US" sz="1000" dirty="0"/>
                        <a:t> </a:t>
                      </a:r>
                      <a:r>
                        <a:rPr lang="en-US" altLang="zh-CN" sz="1000" dirty="0"/>
                        <a:t>800Gb/s</a:t>
                      </a:r>
                      <a:endParaRPr lang="zh-CN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844883205"/>
                  </a:ext>
                </a:extLst>
              </a:tr>
              <a:tr h="183702">
                <a:tc>
                  <a:txBody>
                    <a:bodyPr/>
                    <a:lstStyle/>
                    <a:p>
                      <a:pPr marL="0" algn="l" defTabSz="1219200" rtl="0" eaLnBrk="1" latinLnBrk="0" hangingPunct="1"/>
                      <a:r>
                        <a:rPr lang="en-US" altLang="zh-CN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GPUs</a:t>
                      </a:r>
                      <a:r>
                        <a:rPr lang="zh-CN" altLang="en-US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Power</a:t>
                      </a:r>
                      <a:endParaRPr lang="zh-CN" altLang="en-US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/>
                        <a:t>32</a:t>
                      </a:r>
                      <a:r>
                        <a:rPr lang="zh-CN" altLang="en-US" sz="1000" dirty="0"/>
                        <a:t> </a:t>
                      </a:r>
                      <a:r>
                        <a:rPr lang="en-US" altLang="zh-CN" sz="1000" dirty="0"/>
                        <a:t>x</a:t>
                      </a:r>
                      <a:r>
                        <a:rPr lang="zh-CN" altLang="en-US" sz="1000" dirty="0"/>
                        <a:t> </a:t>
                      </a:r>
                      <a:r>
                        <a:rPr lang="en-US" altLang="zh-CN" sz="1000" dirty="0"/>
                        <a:t>1kw=32kw</a:t>
                      </a:r>
                      <a:endParaRPr lang="zh-CN" altLang="en-US" sz="10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/>
                        <a:t>256</a:t>
                      </a:r>
                      <a:r>
                        <a:rPr lang="zh-CN" altLang="en-US" sz="1000" dirty="0"/>
                        <a:t> </a:t>
                      </a:r>
                      <a:r>
                        <a:rPr lang="en-US" altLang="zh-CN" sz="1000" dirty="0"/>
                        <a:t>x</a:t>
                      </a:r>
                      <a:r>
                        <a:rPr lang="zh-CN" altLang="en-US" sz="1000" dirty="0"/>
                        <a:t> </a:t>
                      </a:r>
                      <a:r>
                        <a:rPr lang="en-US" altLang="zh-CN" sz="1000" dirty="0"/>
                        <a:t>1kw=256kw</a:t>
                      </a:r>
                      <a:endParaRPr lang="zh-CN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/>
                        <a:t>36</a:t>
                      </a:r>
                      <a:r>
                        <a:rPr lang="zh-CN" altLang="en-US" sz="1000" dirty="0"/>
                        <a:t> </a:t>
                      </a:r>
                      <a:r>
                        <a:rPr lang="en-US" altLang="zh-CN" sz="1000" dirty="0"/>
                        <a:t>x</a:t>
                      </a:r>
                      <a:r>
                        <a:rPr lang="zh-CN" altLang="en-US" sz="1000" dirty="0"/>
                        <a:t> </a:t>
                      </a:r>
                      <a:r>
                        <a:rPr lang="en-US" altLang="zh-CN" sz="1000" dirty="0"/>
                        <a:t>2.7kw=97.2kw</a:t>
                      </a:r>
                      <a:endParaRPr lang="zh-CN" altLang="en-US" sz="10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/>
                        <a:t>288</a:t>
                      </a:r>
                      <a:r>
                        <a:rPr lang="zh-CN" altLang="en-US" sz="1000" dirty="0"/>
                        <a:t> </a:t>
                      </a:r>
                      <a:r>
                        <a:rPr lang="en-US" altLang="zh-CN" sz="1000" dirty="0"/>
                        <a:t>x</a:t>
                      </a:r>
                      <a:r>
                        <a:rPr lang="zh-CN" altLang="en-US" sz="1000" dirty="0"/>
                        <a:t> </a:t>
                      </a:r>
                      <a:r>
                        <a:rPr lang="en-US" altLang="zh-CN" sz="1000" dirty="0"/>
                        <a:t>2.7kw=777.6kw</a:t>
                      </a:r>
                      <a:endParaRPr lang="zh-CN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331675271"/>
                  </a:ext>
                </a:extLst>
              </a:tr>
              <a:tr h="183702"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网络产品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dirty="0"/>
                        <a:t>ConnectX-7</a:t>
                      </a:r>
                      <a:r>
                        <a:rPr lang="zh-CN" altLang="en-US" sz="1000" dirty="0"/>
                        <a:t> </a:t>
                      </a:r>
                      <a:r>
                        <a:rPr lang="en-US" altLang="zh-CN" sz="1000" dirty="0"/>
                        <a:t>NIC</a:t>
                      </a:r>
                      <a:endParaRPr lang="zh-CN" altLang="en-US" sz="10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dirty="0"/>
                        <a:t>ConnectX-8</a:t>
                      </a:r>
                      <a:r>
                        <a:rPr lang="zh-CN" altLang="en-US" sz="1000" dirty="0"/>
                        <a:t> </a:t>
                      </a:r>
                      <a:r>
                        <a:rPr lang="en-US" altLang="zh-CN" sz="1000" dirty="0"/>
                        <a:t>NIC</a:t>
                      </a:r>
                      <a:endParaRPr lang="zh-CN" altLang="en-US" sz="10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939184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299416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8DDBE907-0411-D548-662F-22539E574F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</p:spPr>
        <p:txBody>
          <a:bodyPr/>
          <a:lstStyle/>
          <a:p>
            <a:r>
              <a:rPr lang="en-US" altLang="zh-CN" dirty="0"/>
              <a:t>NVL</a:t>
            </a:r>
            <a:r>
              <a:rPr lang="zh-CN" altLang="en-US" dirty="0"/>
              <a:t> </a:t>
            </a:r>
            <a:r>
              <a:rPr lang="en-US" altLang="zh-CN" dirty="0"/>
              <a:t>&amp;</a:t>
            </a:r>
            <a:r>
              <a:rPr lang="zh-CN" altLang="en-US" dirty="0"/>
              <a:t> </a:t>
            </a:r>
            <a:r>
              <a:rPr lang="en-US" altLang="zh-CN" dirty="0"/>
              <a:t>SuperPod</a:t>
            </a:r>
            <a:r>
              <a:rPr lang="zh-CN" altLang="en-US" dirty="0"/>
              <a:t> 介绍</a:t>
            </a:r>
            <a:endParaRPr lang="en-US" altLang="zh-CN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C4128CE3-A4E4-151F-D1B0-DEC6D2265F1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algn="just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altLang="zh-CN" dirty="0"/>
              <a:t>GH200 SuperPod -&gt; GB200 SuperPod</a:t>
            </a:r>
            <a:r>
              <a:rPr lang="zh-CN" altLang="en" dirty="0"/>
              <a:t>，</a:t>
            </a:r>
            <a:r>
              <a:rPr lang="en" altLang="zh-CN" dirty="0"/>
              <a:t>GPU </a:t>
            </a:r>
            <a:r>
              <a:rPr lang="zh-CN" altLang="en-US" dirty="0"/>
              <a:t>数从 </a:t>
            </a:r>
            <a:r>
              <a:rPr lang="en-US" altLang="zh-CN" dirty="0"/>
              <a:t>256 </a:t>
            </a:r>
            <a:r>
              <a:rPr lang="zh-CN" altLang="en-US" dirty="0"/>
              <a:t>到 </a:t>
            </a:r>
            <a:r>
              <a:rPr lang="en-US" altLang="zh-CN" dirty="0"/>
              <a:t>576</a:t>
            </a:r>
            <a:r>
              <a:rPr lang="zh-CN" altLang="en-US" dirty="0"/>
              <a:t>，</a:t>
            </a:r>
            <a:r>
              <a:rPr lang="en" altLang="zh-CN" dirty="0"/>
              <a:t>FP16 </a:t>
            </a:r>
            <a:r>
              <a:rPr lang="zh-CN" altLang="en-US" dirty="0"/>
              <a:t>从 </a:t>
            </a:r>
            <a:r>
              <a:rPr lang="en-US" altLang="zh-CN" dirty="0"/>
              <a:t>256</a:t>
            </a:r>
            <a:r>
              <a:rPr lang="en" altLang="zh-CN" dirty="0"/>
              <a:t>P </a:t>
            </a:r>
            <a:r>
              <a:rPr lang="zh-CN" altLang="en-US" dirty="0"/>
              <a:t>到 </a:t>
            </a:r>
            <a:r>
              <a:rPr lang="en-US" altLang="zh-CN" dirty="0"/>
              <a:t>1440</a:t>
            </a:r>
            <a:r>
              <a:rPr lang="en" altLang="zh-CN" dirty="0"/>
              <a:t>P</a:t>
            </a:r>
            <a:r>
              <a:rPr lang="zh-CN" altLang="en-US" dirty="0"/>
              <a:t> </a:t>
            </a:r>
            <a:r>
              <a:rPr lang="en-US" altLang="zh-CN" dirty="0"/>
              <a:t>(</a:t>
            </a:r>
            <a:r>
              <a:rPr lang="zh-CN" altLang="en-US" dirty="0"/>
              <a:t>近 </a:t>
            </a:r>
            <a:r>
              <a:rPr lang="en-US" altLang="zh-CN" dirty="0"/>
              <a:t>6 </a:t>
            </a:r>
            <a:r>
              <a:rPr lang="zh-CN" altLang="en-US" dirty="0"/>
              <a:t>倍</a:t>
            </a:r>
            <a:r>
              <a:rPr lang="en-US" altLang="zh-CN" dirty="0"/>
              <a:t>)</a:t>
            </a:r>
            <a:endParaRPr lang="zh-CN" altLang="en-US" dirty="0"/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D31CF18A-F02B-CEB4-4398-8138B645AB07}"/>
              </a:ext>
            </a:extLst>
          </p:cNvPr>
          <p:cNvGraphicFramePr>
            <a:graphicFrameLocks noGrp="1"/>
          </p:cNvGraphicFramePr>
          <p:nvPr/>
        </p:nvGraphicFramePr>
        <p:xfrm>
          <a:off x="686946" y="2209800"/>
          <a:ext cx="10836849" cy="4145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31885">
                  <a:extLst>
                    <a:ext uri="{9D8B030D-6E8A-4147-A177-3AD203B41FA5}">
                      <a16:colId xmlns:a16="http://schemas.microsoft.com/office/drawing/2014/main" val="2592836588"/>
                    </a:ext>
                  </a:extLst>
                </a:gridCol>
                <a:gridCol w="2301241">
                  <a:extLst>
                    <a:ext uri="{9D8B030D-6E8A-4147-A177-3AD203B41FA5}">
                      <a16:colId xmlns:a16="http://schemas.microsoft.com/office/drawing/2014/main" val="406360008"/>
                    </a:ext>
                  </a:extLst>
                </a:gridCol>
                <a:gridCol w="2301241">
                  <a:extLst>
                    <a:ext uri="{9D8B030D-6E8A-4147-A177-3AD203B41FA5}">
                      <a16:colId xmlns:a16="http://schemas.microsoft.com/office/drawing/2014/main" val="352634218"/>
                    </a:ext>
                  </a:extLst>
                </a:gridCol>
                <a:gridCol w="2301241">
                  <a:extLst>
                    <a:ext uri="{9D8B030D-6E8A-4147-A177-3AD203B41FA5}">
                      <a16:colId xmlns:a16="http://schemas.microsoft.com/office/drawing/2014/main" val="4261536517"/>
                    </a:ext>
                  </a:extLst>
                </a:gridCol>
                <a:gridCol w="2301241">
                  <a:extLst>
                    <a:ext uri="{9D8B030D-6E8A-4147-A177-3AD203B41FA5}">
                      <a16:colId xmlns:a16="http://schemas.microsoft.com/office/drawing/2014/main" val="3946408147"/>
                    </a:ext>
                  </a:extLst>
                </a:gridCol>
              </a:tblGrid>
              <a:tr h="183702">
                <a:tc rowSpan="3">
                  <a:txBody>
                    <a:bodyPr/>
                    <a:lstStyle/>
                    <a:p>
                      <a:r>
                        <a:rPr lang="zh-CN" altLang="en-US" sz="1000" b="1" dirty="0"/>
                        <a:t>产品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/>
                        <a:t>NVL</a:t>
                      </a:r>
                      <a:r>
                        <a:rPr lang="zh-CN" altLang="en-US" sz="1000" b="1" dirty="0"/>
                        <a:t> </a:t>
                      </a:r>
                      <a:r>
                        <a:rPr lang="en-US" altLang="zh-CN" sz="1000" b="1" dirty="0"/>
                        <a:t>32</a:t>
                      </a:r>
                      <a:endParaRPr lang="zh-CN" altLang="en-US" sz="1000" b="1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/>
                        <a:t>GH200</a:t>
                      </a:r>
                      <a:r>
                        <a:rPr lang="zh-CN" altLang="en-US" sz="1000" b="1" dirty="0"/>
                        <a:t> </a:t>
                      </a:r>
                      <a:r>
                        <a:rPr lang="en-US" altLang="zh-CN" sz="1000" b="1" dirty="0"/>
                        <a:t>SuperPod</a:t>
                      </a:r>
                      <a:endParaRPr lang="zh-CN" altLang="en-US" sz="10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/>
                        <a:t>NVL72</a:t>
                      </a:r>
                      <a:endParaRPr lang="zh-CN" altLang="en-US" sz="1000" b="1" dirty="0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/>
                        <a:t>GB200</a:t>
                      </a:r>
                      <a:r>
                        <a:rPr lang="zh-CN" altLang="en-US" sz="1000" b="1" dirty="0"/>
                        <a:t> </a:t>
                      </a:r>
                      <a:r>
                        <a:rPr lang="en-US" altLang="zh-CN" sz="1000" b="1" dirty="0"/>
                        <a:t>SuperPod</a:t>
                      </a:r>
                      <a:endParaRPr lang="zh-CN" altLang="en-US" sz="1000" b="1" dirty="0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9776821"/>
                  </a:ext>
                </a:extLst>
              </a:tr>
              <a:tr h="183702">
                <a:tc vMerge="1">
                  <a:txBody>
                    <a:bodyPr/>
                    <a:lstStyle/>
                    <a:p>
                      <a:endParaRPr lang="zh-CN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b="1" dirty="0"/>
                        <a:t>32</a:t>
                      </a:r>
                      <a:r>
                        <a:rPr lang="zh-CN" altLang="en-US" sz="1000" b="1" dirty="0"/>
                        <a:t> </a:t>
                      </a:r>
                      <a:r>
                        <a:rPr lang="en-US" altLang="zh-CN" sz="1000" b="1" dirty="0"/>
                        <a:t>x</a:t>
                      </a:r>
                      <a:r>
                        <a:rPr lang="zh-CN" altLang="en-US" sz="1000" b="1" dirty="0"/>
                        <a:t> </a:t>
                      </a:r>
                      <a:r>
                        <a:rPr lang="en-US" altLang="zh-CN" sz="1000" b="1" dirty="0"/>
                        <a:t>GH200</a:t>
                      </a:r>
                      <a:endParaRPr lang="zh-CN" altLang="en-US" sz="1000" b="1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b="1" dirty="0"/>
                        <a:t>256</a:t>
                      </a:r>
                      <a:r>
                        <a:rPr lang="zh-CN" altLang="en-US" sz="1000" b="1" dirty="0"/>
                        <a:t> </a:t>
                      </a:r>
                      <a:r>
                        <a:rPr lang="en-US" altLang="zh-CN" sz="1000" b="1" dirty="0"/>
                        <a:t>x</a:t>
                      </a:r>
                      <a:r>
                        <a:rPr lang="zh-CN" altLang="en-US" sz="1000" b="1" dirty="0"/>
                        <a:t> </a:t>
                      </a:r>
                      <a:r>
                        <a:rPr lang="en-US" altLang="zh-CN" sz="1000" b="1" dirty="0"/>
                        <a:t>GH200</a:t>
                      </a:r>
                      <a:endParaRPr lang="zh-CN" altLang="en-US" sz="10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b="1" dirty="0"/>
                        <a:t>36</a:t>
                      </a:r>
                      <a:r>
                        <a:rPr lang="zh-CN" altLang="en-US" sz="1000" b="1" dirty="0"/>
                        <a:t> </a:t>
                      </a:r>
                      <a:r>
                        <a:rPr lang="en-US" altLang="zh-CN" sz="1000" b="1" dirty="0"/>
                        <a:t>x</a:t>
                      </a:r>
                      <a:r>
                        <a:rPr lang="zh-CN" altLang="en-US" sz="1000" b="1" dirty="0"/>
                        <a:t> </a:t>
                      </a:r>
                      <a:r>
                        <a:rPr lang="en-US" altLang="zh-CN" sz="1000" b="1" dirty="0"/>
                        <a:t>GB200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b="1" dirty="0"/>
                        <a:t>288</a:t>
                      </a:r>
                      <a:r>
                        <a:rPr lang="zh-CN" altLang="en-US" sz="1000" b="1" dirty="0"/>
                        <a:t> </a:t>
                      </a:r>
                      <a:r>
                        <a:rPr lang="en-US" altLang="zh-CN" sz="1000" b="1" dirty="0"/>
                        <a:t>x</a:t>
                      </a:r>
                      <a:r>
                        <a:rPr lang="zh-CN" altLang="en-US" sz="1000" b="1" dirty="0"/>
                        <a:t> </a:t>
                      </a:r>
                      <a:r>
                        <a:rPr lang="en-US" altLang="zh-CN" sz="1000" b="1" dirty="0"/>
                        <a:t>GB200</a:t>
                      </a:r>
                      <a:endParaRPr lang="zh-CN" altLang="en-US" sz="10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9841718"/>
                  </a:ext>
                </a:extLst>
              </a:tr>
              <a:tr h="183702">
                <a:tc vMerge="1">
                  <a:txBody>
                    <a:bodyPr/>
                    <a:lstStyle/>
                    <a:p>
                      <a:endParaRPr lang="zh-CN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b="1" dirty="0"/>
                        <a:t>32</a:t>
                      </a:r>
                      <a:r>
                        <a:rPr lang="zh-CN" altLang="en-US" sz="1000" b="1" dirty="0"/>
                        <a:t> </a:t>
                      </a:r>
                      <a:r>
                        <a:rPr lang="en-US" altLang="zh-CN" sz="1000" b="1" dirty="0"/>
                        <a:t>x</a:t>
                      </a:r>
                      <a:r>
                        <a:rPr lang="zh-CN" altLang="en-US" sz="1000" b="1" dirty="0"/>
                        <a:t> </a:t>
                      </a:r>
                      <a:r>
                        <a:rPr lang="en-US" altLang="zh-CN" sz="1000" b="1" dirty="0"/>
                        <a:t>GPU</a:t>
                      </a:r>
                      <a:endParaRPr lang="zh-CN" altLang="en-US" sz="1000" b="1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b="1" dirty="0"/>
                        <a:t>256</a:t>
                      </a:r>
                      <a:r>
                        <a:rPr lang="zh-CN" altLang="en-US" sz="1000" b="1" dirty="0"/>
                        <a:t> </a:t>
                      </a:r>
                      <a:r>
                        <a:rPr lang="en-US" altLang="zh-CN" sz="1000" b="1" dirty="0"/>
                        <a:t>GPU</a:t>
                      </a:r>
                      <a:endParaRPr lang="zh-CN" altLang="en-US" sz="10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b="1" dirty="0"/>
                        <a:t>72</a:t>
                      </a:r>
                      <a:r>
                        <a:rPr lang="zh-CN" altLang="en-US" sz="1000" b="1" dirty="0"/>
                        <a:t> </a:t>
                      </a:r>
                      <a:r>
                        <a:rPr lang="en-US" altLang="zh-CN" sz="1000" b="1" dirty="0"/>
                        <a:t>GPU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b="1" dirty="0"/>
                        <a:t>576</a:t>
                      </a:r>
                      <a:r>
                        <a:rPr lang="zh-CN" altLang="en-US" sz="1000" b="1" dirty="0"/>
                        <a:t> </a:t>
                      </a:r>
                      <a:r>
                        <a:rPr lang="en-US" altLang="zh-CN" sz="1000" b="1" dirty="0"/>
                        <a:t>x</a:t>
                      </a:r>
                      <a:r>
                        <a:rPr lang="zh-CN" altLang="en-US" sz="1000" b="1" dirty="0"/>
                        <a:t> </a:t>
                      </a:r>
                      <a:r>
                        <a:rPr lang="en-US" altLang="zh-CN" sz="1000" b="1" dirty="0"/>
                        <a:t>GPU</a:t>
                      </a:r>
                      <a:endParaRPr lang="zh-CN" altLang="en-US" sz="10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0093117"/>
                  </a:ext>
                </a:extLst>
              </a:tr>
              <a:tr h="183702"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架构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000" b="1" dirty="0"/>
                        <a:t>Hopper</a:t>
                      </a:r>
                      <a:endParaRPr lang="zh-CN" altLang="en-US" sz="1000" b="1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000" b="1" dirty="0"/>
                        <a:t>Blackwell</a:t>
                      </a:r>
                      <a:endParaRPr lang="zh-CN" altLang="en-US" sz="1000" b="1" dirty="0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57573249"/>
                  </a:ext>
                </a:extLst>
              </a:tr>
              <a:tr h="183702">
                <a:tc>
                  <a:txBody>
                    <a:bodyPr/>
                    <a:lstStyle/>
                    <a:p>
                      <a:r>
                        <a:rPr lang="en-US" altLang="zh-CN" sz="1000" b="1" dirty="0"/>
                        <a:t>HBM</a:t>
                      </a:r>
                      <a:r>
                        <a:rPr lang="zh-CN" altLang="en-US" sz="1000" b="1" dirty="0"/>
                        <a:t> 大小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/>
                        <a:t>32</a:t>
                      </a:r>
                      <a:r>
                        <a:rPr lang="zh-CN" altLang="en-US" sz="1000" dirty="0"/>
                        <a:t> </a:t>
                      </a:r>
                      <a:r>
                        <a:rPr lang="en-US" altLang="zh-CN" sz="1000" dirty="0"/>
                        <a:t>x</a:t>
                      </a:r>
                      <a:r>
                        <a:rPr lang="zh-CN" altLang="en-US" sz="1000" dirty="0"/>
                        <a:t> </a:t>
                      </a:r>
                      <a:r>
                        <a:rPr lang="en-US" altLang="zh-CN" sz="1000" dirty="0"/>
                        <a:t>144GB</a:t>
                      </a:r>
                      <a:r>
                        <a:rPr lang="zh-CN" altLang="en-US" sz="1000" dirty="0"/>
                        <a:t> </a:t>
                      </a:r>
                      <a:r>
                        <a:rPr lang="en-US" altLang="zh-CN" sz="1000" dirty="0"/>
                        <a:t>=</a:t>
                      </a:r>
                      <a:r>
                        <a:rPr lang="zh-CN" altLang="en-US" sz="1000" dirty="0"/>
                        <a:t> </a:t>
                      </a:r>
                      <a:r>
                        <a:rPr lang="en-US" altLang="zh-CN" sz="1000" dirty="0"/>
                        <a:t>4.6T</a:t>
                      </a:r>
                      <a:endParaRPr lang="zh-CN" altLang="en-US" sz="10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dirty="0"/>
                        <a:t>256</a:t>
                      </a:r>
                      <a:r>
                        <a:rPr lang="zh-CN" altLang="en-US" sz="1000" dirty="0"/>
                        <a:t> </a:t>
                      </a:r>
                      <a:r>
                        <a:rPr lang="en-US" altLang="zh-CN" sz="1000" dirty="0"/>
                        <a:t>x</a:t>
                      </a:r>
                      <a:r>
                        <a:rPr lang="zh-CN" altLang="en-US" sz="1000" dirty="0"/>
                        <a:t> </a:t>
                      </a:r>
                      <a:r>
                        <a:rPr lang="en-US" altLang="zh-CN" sz="1000" dirty="0"/>
                        <a:t>96GB</a:t>
                      </a:r>
                      <a:r>
                        <a:rPr lang="zh-CN" altLang="en-US" sz="1000" dirty="0"/>
                        <a:t> </a:t>
                      </a:r>
                      <a:r>
                        <a:rPr lang="en-US" altLang="zh-CN" sz="1000" dirty="0"/>
                        <a:t>=</a:t>
                      </a:r>
                      <a:r>
                        <a:rPr lang="zh-CN" altLang="en-US" sz="1000" dirty="0"/>
                        <a:t> </a:t>
                      </a:r>
                      <a:r>
                        <a:rPr lang="en-US" altLang="zh-CN" sz="1000" dirty="0"/>
                        <a:t>24.5T</a:t>
                      </a:r>
                      <a:endParaRPr lang="zh-CN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dirty="0"/>
                        <a:t>32</a:t>
                      </a:r>
                      <a:r>
                        <a:rPr lang="zh-CN" altLang="en-US" sz="1000" dirty="0"/>
                        <a:t> </a:t>
                      </a:r>
                      <a:r>
                        <a:rPr lang="en-US" altLang="zh-CN" sz="1000" dirty="0"/>
                        <a:t>x</a:t>
                      </a:r>
                      <a:r>
                        <a:rPr lang="zh-CN" altLang="en-US" sz="1000" dirty="0"/>
                        <a:t> </a:t>
                      </a:r>
                      <a:r>
                        <a:rPr lang="en-US" altLang="zh-CN" sz="1000" dirty="0"/>
                        <a:t>384GB</a:t>
                      </a:r>
                      <a:r>
                        <a:rPr lang="zh-CN" altLang="en-US" sz="1000" dirty="0"/>
                        <a:t> </a:t>
                      </a:r>
                      <a:r>
                        <a:rPr lang="en-US" altLang="zh-CN" sz="1000" dirty="0"/>
                        <a:t>=</a:t>
                      </a:r>
                      <a:r>
                        <a:rPr lang="zh-CN" altLang="en-US" sz="1000" dirty="0"/>
                        <a:t> </a:t>
                      </a:r>
                      <a:r>
                        <a:rPr lang="en-US" altLang="zh-CN" sz="1000" dirty="0"/>
                        <a:t>13.8T</a:t>
                      </a:r>
                      <a:endParaRPr lang="zh-CN" altLang="en-US" sz="10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dirty="0"/>
                        <a:t>288</a:t>
                      </a:r>
                      <a:r>
                        <a:rPr lang="zh-CN" altLang="en-US" sz="1000" dirty="0"/>
                        <a:t> </a:t>
                      </a:r>
                      <a:r>
                        <a:rPr lang="en-US" altLang="zh-CN" sz="1000" dirty="0"/>
                        <a:t>x</a:t>
                      </a:r>
                      <a:r>
                        <a:rPr lang="zh-CN" altLang="en-US" sz="1000" dirty="0"/>
                        <a:t> </a:t>
                      </a:r>
                      <a:r>
                        <a:rPr lang="en-US" altLang="zh-CN" sz="1000" dirty="0"/>
                        <a:t>384GB</a:t>
                      </a:r>
                      <a:r>
                        <a:rPr lang="zh-CN" altLang="en-US" sz="1000" dirty="0"/>
                        <a:t> </a:t>
                      </a:r>
                      <a:r>
                        <a:rPr lang="en-US" altLang="zh-CN" sz="1000" dirty="0"/>
                        <a:t>=</a:t>
                      </a:r>
                      <a:r>
                        <a:rPr lang="zh-CN" altLang="en-US" sz="1000" dirty="0"/>
                        <a:t> </a:t>
                      </a:r>
                      <a:r>
                        <a:rPr lang="en-US" altLang="zh-CN" sz="1000" dirty="0"/>
                        <a:t>110T</a:t>
                      </a:r>
                      <a:endParaRPr lang="zh-CN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299242750"/>
                  </a:ext>
                </a:extLst>
              </a:tr>
              <a:tr h="183702">
                <a:tc>
                  <a:txBody>
                    <a:bodyPr/>
                    <a:lstStyle/>
                    <a:p>
                      <a:r>
                        <a:rPr lang="en-US" altLang="zh-CN" sz="1000" b="1" dirty="0"/>
                        <a:t>LPDDR5X</a:t>
                      </a:r>
                      <a:r>
                        <a:rPr lang="zh-CN" altLang="en-US" sz="1000" b="1" dirty="0"/>
                        <a:t> 大小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dirty="0"/>
                        <a:t>32</a:t>
                      </a:r>
                      <a:r>
                        <a:rPr lang="zh-CN" altLang="en-US" sz="1000" dirty="0"/>
                        <a:t> </a:t>
                      </a:r>
                      <a:r>
                        <a:rPr lang="en-US" altLang="zh-CN" sz="1000" dirty="0"/>
                        <a:t>x</a:t>
                      </a:r>
                      <a:r>
                        <a:rPr lang="zh-CN" altLang="en-US" sz="1000" dirty="0"/>
                        <a:t> </a:t>
                      </a:r>
                      <a:r>
                        <a:rPr lang="en-US" altLang="zh-CN" sz="1000" dirty="0"/>
                        <a:t>480GB</a:t>
                      </a:r>
                      <a:r>
                        <a:rPr lang="zh-CN" altLang="en-US" sz="1000" dirty="0"/>
                        <a:t> </a:t>
                      </a:r>
                      <a:r>
                        <a:rPr lang="en-US" altLang="zh-CN" sz="1000" dirty="0"/>
                        <a:t>=</a:t>
                      </a:r>
                      <a:r>
                        <a:rPr lang="zh-CN" altLang="en-US" sz="1000" dirty="0"/>
                        <a:t> </a:t>
                      </a:r>
                      <a:r>
                        <a:rPr lang="en-US" altLang="zh-CN" sz="1000" dirty="0"/>
                        <a:t>15.4T</a:t>
                      </a:r>
                      <a:endParaRPr lang="zh-CN" altLang="en-US" sz="10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dirty="0"/>
                        <a:t>256</a:t>
                      </a:r>
                      <a:r>
                        <a:rPr lang="zh-CN" altLang="en-US" sz="1000" dirty="0"/>
                        <a:t> </a:t>
                      </a:r>
                      <a:r>
                        <a:rPr lang="en-US" altLang="zh-CN" sz="1000" dirty="0"/>
                        <a:t>x</a:t>
                      </a:r>
                      <a:r>
                        <a:rPr lang="zh-CN" altLang="en-US" sz="1000" dirty="0"/>
                        <a:t> </a:t>
                      </a:r>
                      <a:r>
                        <a:rPr lang="en-US" altLang="zh-CN" sz="1000" dirty="0"/>
                        <a:t>480GB</a:t>
                      </a:r>
                      <a:r>
                        <a:rPr lang="zh-CN" altLang="en-US" sz="1000" dirty="0"/>
                        <a:t> </a:t>
                      </a:r>
                      <a:r>
                        <a:rPr lang="en-US" altLang="zh-CN" sz="1000" dirty="0"/>
                        <a:t>=</a:t>
                      </a:r>
                      <a:r>
                        <a:rPr lang="zh-CN" altLang="en-US" sz="1000" dirty="0"/>
                        <a:t> </a:t>
                      </a:r>
                      <a:r>
                        <a:rPr lang="en-US" altLang="zh-CN" sz="1000" dirty="0"/>
                        <a:t>123T</a:t>
                      </a:r>
                      <a:endParaRPr lang="zh-CN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dirty="0"/>
                        <a:t>32</a:t>
                      </a:r>
                      <a:r>
                        <a:rPr lang="zh-CN" altLang="en-US" sz="1000" dirty="0"/>
                        <a:t> </a:t>
                      </a:r>
                      <a:r>
                        <a:rPr lang="en-US" altLang="zh-CN" sz="1000" dirty="0"/>
                        <a:t>x</a:t>
                      </a:r>
                      <a:r>
                        <a:rPr lang="zh-CN" altLang="en-US" sz="1000" dirty="0"/>
                        <a:t> </a:t>
                      </a:r>
                      <a:r>
                        <a:rPr lang="en-US" altLang="zh-CN" sz="1000" dirty="0"/>
                        <a:t>480GB</a:t>
                      </a:r>
                      <a:r>
                        <a:rPr lang="zh-CN" altLang="en-US" sz="1000" dirty="0"/>
                        <a:t> </a:t>
                      </a:r>
                      <a:r>
                        <a:rPr lang="en-US" altLang="zh-CN" sz="1000" dirty="0"/>
                        <a:t>=</a:t>
                      </a:r>
                      <a:r>
                        <a:rPr lang="zh-CN" altLang="en-US" sz="1000" dirty="0"/>
                        <a:t> </a:t>
                      </a:r>
                      <a:r>
                        <a:rPr lang="en-US" altLang="zh-CN" sz="1000" dirty="0"/>
                        <a:t>17.3T</a:t>
                      </a:r>
                      <a:endParaRPr lang="zh-CN" altLang="en-US" sz="10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dirty="0"/>
                        <a:t>288</a:t>
                      </a:r>
                      <a:r>
                        <a:rPr lang="zh-CN" altLang="en-US" sz="1000" dirty="0"/>
                        <a:t> </a:t>
                      </a:r>
                      <a:r>
                        <a:rPr lang="en-US" altLang="zh-CN" sz="1000" dirty="0"/>
                        <a:t>x</a:t>
                      </a:r>
                      <a:r>
                        <a:rPr lang="zh-CN" altLang="en-US" sz="1000" dirty="0"/>
                        <a:t> </a:t>
                      </a:r>
                      <a:r>
                        <a:rPr lang="en-US" altLang="zh-CN" sz="1000" dirty="0"/>
                        <a:t>480GB</a:t>
                      </a:r>
                      <a:r>
                        <a:rPr lang="zh-CN" altLang="en-US" sz="1000" dirty="0"/>
                        <a:t> </a:t>
                      </a:r>
                      <a:r>
                        <a:rPr lang="en-US" altLang="zh-CN" sz="1000" dirty="0"/>
                        <a:t>=</a:t>
                      </a:r>
                      <a:r>
                        <a:rPr lang="zh-CN" altLang="en-US" sz="1000" dirty="0"/>
                        <a:t> </a:t>
                      </a:r>
                      <a:r>
                        <a:rPr lang="en-US" altLang="zh-CN" sz="1000" dirty="0"/>
                        <a:t>138T</a:t>
                      </a:r>
                      <a:endParaRPr lang="zh-CN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169089306"/>
                  </a:ext>
                </a:extLst>
              </a:tr>
              <a:tr h="183702">
                <a:tc>
                  <a:txBody>
                    <a:bodyPr/>
                    <a:lstStyle/>
                    <a:p>
                      <a:r>
                        <a:rPr lang="en-US" altLang="zh-CN" sz="1000" b="1" dirty="0"/>
                        <a:t>HBM </a:t>
                      </a:r>
                      <a:r>
                        <a:rPr lang="zh-CN" altLang="en-US" sz="1000" b="1" dirty="0"/>
                        <a:t>带宽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/>
                        <a:t>3.35TB/s</a:t>
                      </a:r>
                      <a:endParaRPr lang="zh-CN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/>
                        <a:t>4.8TB/s</a:t>
                      </a:r>
                      <a:endParaRPr lang="zh-CN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/>
                        <a:t>8TB/s</a:t>
                      </a:r>
                      <a:endParaRPr lang="zh-CN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/>
                        <a:t>8TB/s</a:t>
                      </a:r>
                      <a:endParaRPr lang="zh-CN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52946499"/>
                  </a:ext>
                </a:extLst>
              </a:tr>
              <a:tr h="183702">
                <a:tc>
                  <a:txBody>
                    <a:bodyPr/>
                    <a:lstStyle/>
                    <a:p>
                      <a:r>
                        <a:rPr lang="en-US" altLang="zh-CN" sz="1000" b="1" dirty="0"/>
                        <a:t>FP16</a:t>
                      </a:r>
                      <a:r>
                        <a:rPr lang="zh-CN" altLang="en-US" sz="1000" b="1" dirty="0"/>
                        <a:t> </a:t>
                      </a:r>
                      <a:r>
                        <a:rPr lang="en-US" altLang="zh-CN" sz="1000" b="1" dirty="0"/>
                        <a:t>(FLOPS)</a:t>
                      </a:r>
                      <a:endParaRPr lang="zh-CN" altLang="en-US" sz="1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/>
                        <a:t>32P</a:t>
                      </a:r>
                      <a:endParaRPr lang="zh-CN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/>
                        <a:t>256P</a:t>
                      </a:r>
                      <a:endParaRPr lang="zh-CN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/>
                        <a:t>180P</a:t>
                      </a:r>
                      <a:endParaRPr lang="zh-CN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/>
                        <a:t>1440P</a:t>
                      </a:r>
                      <a:endParaRPr lang="zh-CN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4050419"/>
                  </a:ext>
                </a:extLst>
              </a:tr>
              <a:tr h="183702">
                <a:tc>
                  <a:txBody>
                    <a:bodyPr/>
                    <a:lstStyle/>
                    <a:p>
                      <a:r>
                        <a:rPr lang="en-US" altLang="zh-CN" sz="1000" b="1" dirty="0"/>
                        <a:t>INT8</a:t>
                      </a:r>
                      <a:r>
                        <a:rPr lang="zh-CN" altLang="en-US" sz="1000" b="1" dirty="0"/>
                        <a:t> </a:t>
                      </a:r>
                      <a:r>
                        <a:rPr lang="en-US" altLang="zh-CN" sz="1000" b="1" dirty="0"/>
                        <a:t>(OPS)</a:t>
                      </a:r>
                      <a:endParaRPr lang="zh-CN" altLang="en-US" sz="1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/>
                        <a:t>64P</a:t>
                      </a:r>
                      <a:endParaRPr lang="zh-CN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/>
                        <a:t>64P</a:t>
                      </a:r>
                      <a:endParaRPr lang="zh-CN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/>
                        <a:t>360P</a:t>
                      </a:r>
                      <a:endParaRPr lang="zh-CN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/>
                        <a:t>2880P</a:t>
                      </a:r>
                      <a:endParaRPr lang="zh-CN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53886213"/>
                  </a:ext>
                </a:extLst>
              </a:tr>
              <a:tr h="183702">
                <a:tc>
                  <a:txBody>
                    <a:bodyPr/>
                    <a:lstStyle/>
                    <a:p>
                      <a:r>
                        <a:rPr lang="en-US" altLang="zh-CN" sz="1000" b="1" dirty="0"/>
                        <a:t>FP8</a:t>
                      </a:r>
                      <a:r>
                        <a:rPr lang="zh-CN" altLang="en-US" sz="1000" b="1" dirty="0"/>
                        <a:t> </a:t>
                      </a:r>
                      <a:r>
                        <a:rPr lang="en-US" altLang="zh-CN" sz="1000" b="1" dirty="0"/>
                        <a:t>(FLOPS)</a:t>
                      </a:r>
                      <a:endParaRPr lang="zh-CN" altLang="en-US" sz="1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/>
                        <a:t>64P</a:t>
                      </a:r>
                      <a:endParaRPr lang="zh-CN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/>
                        <a:t>64P</a:t>
                      </a:r>
                      <a:endParaRPr lang="zh-CN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/>
                        <a:t>360P</a:t>
                      </a:r>
                      <a:endParaRPr lang="zh-CN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/>
                        <a:t>2880P</a:t>
                      </a:r>
                      <a:endParaRPr lang="zh-CN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7964262"/>
                  </a:ext>
                </a:extLst>
              </a:tr>
              <a:tr h="183702">
                <a:tc>
                  <a:txBody>
                    <a:bodyPr/>
                    <a:lstStyle/>
                    <a:p>
                      <a:r>
                        <a:rPr lang="en-US" altLang="zh-CN" sz="1000" b="1" dirty="0"/>
                        <a:t>GPU-GPU</a:t>
                      </a:r>
                      <a:r>
                        <a:rPr lang="zh-CN" altLang="en-US" sz="1000" b="1" dirty="0"/>
                        <a:t> 带宽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/>
                        <a:t>0.9TB/s</a:t>
                      </a:r>
                      <a:endParaRPr lang="zh-CN" altLang="en-US" sz="10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/>
                        <a:t>0.9TB/s</a:t>
                      </a:r>
                      <a:endParaRPr lang="zh-CN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/>
                        <a:t>1.8TB/s</a:t>
                      </a:r>
                      <a:endParaRPr lang="zh-CN" altLang="en-US" sz="10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dirty="0"/>
                        <a:t>1.8TB/s</a:t>
                      </a:r>
                      <a:endParaRPr lang="zh-CN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178173319"/>
                  </a:ext>
                </a:extLst>
              </a:tr>
              <a:tr h="183702">
                <a:tc>
                  <a:txBody>
                    <a:bodyPr/>
                    <a:lstStyle/>
                    <a:p>
                      <a:pPr marL="0" algn="l" defTabSz="1219200" rtl="0" eaLnBrk="1" latinLnBrk="0" hangingPunct="1"/>
                      <a:r>
                        <a:rPr lang="en-US" altLang="zh-CN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NVSwitch</a:t>
                      </a:r>
                      <a:r>
                        <a:rPr lang="zh-CN" altLang="en-US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000" dirty="0"/>
                        <a:t>Gen3</a:t>
                      </a:r>
                      <a:r>
                        <a:rPr lang="zh-CN" altLang="en-US" sz="1000" dirty="0"/>
                        <a:t> </a:t>
                      </a:r>
                      <a:r>
                        <a:rPr lang="en-US" altLang="zh-CN" sz="1000" dirty="0"/>
                        <a:t>64</a:t>
                      </a:r>
                      <a:r>
                        <a:rPr lang="zh-CN" altLang="en-US" sz="1000" dirty="0"/>
                        <a:t> </a:t>
                      </a:r>
                      <a:r>
                        <a:rPr lang="en-US" altLang="zh-CN" sz="1000" dirty="0"/>
                        <a:t>Port/NVSwitch</a:t>
                      </a:r>
                      <a:endParaRPr lang="zh-CN" altLang="en-US" sz="10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dirty="0"/>
                        <a:t>Gen4</a:t>
                      </a:r>
                      <a:r>
                        <a:rPr lang="zh-CN" altLang="en-US" sz="1000" dirty="0"/>
                        <a:t> </a:t>
                      </a:r>
                      <a:r>
                        <a:rPr lang="en-US" altLang="zh-CN" sz="1000" dirty="0"/>
                        <a:t>72</a:t>
                      </a:r>
                      <a:r>
                        <a:rPr lang="zh-CN" altLang="en-US" sz="1000" dirty="0"/>
                        <a:t> </a:t>
                      </a:r>
                      <a:r>
                        <a:rPr lang="en-US" altLang="zh-CN" sz="1000" dirty="0"/>
                        <a:t>Port/NVSwitch</a:t>
                      </a:r>
                      <a:endParaRPr lang="zh-CN" altLang="en-US" sz="10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977037550"/>
                  </a:ext>
                </a:extLst>
              </a:tr>
              <a:tr h="183702">
                <a:tc>
                  <a:txBody>
                    <a:bodyPr/>
                    <a:lstStyle/>
                    <a:p>
                      <a:pPr marL="0" algn="l" defTabSz="1219200" rtl="0" eaLnBrk="1" latinLnBrk="0" hangingPunct="1"/>
                      <a:r>
                        <a:rPr lang="en-US" altLang="zh-CN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NVLink</a:t>
                      </a:r>
                      <a:r>
                        <a:rPr lang="zh-CN" altLang="en-US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带宽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/>
                        <a:t>36</a:t>
                      </a:r>
                      <a:r>
                        <a:rPr lang="zh-CN" altLang="en-US" sz="1000" dirty="0"/>
                        <a:t> </a:t>
                      </a:r>
                      <a:r>
                        <a:rPr lang="en-US" altLang="zh-CN" sz="1000" dirty="0"/>
                        <a:t>x</a:t>
                      </a:r>
                      <a:r>
                        <a:rPr lang="zh-CN" altLang="en-US" sz="1000" dirty="0"/>
                        <a:t> </a:t>
                      </a:r>
                      <a:r>
                        <a:rPr lang="en-US" altLang="zh-CN" sz="1000" dirty="0"/>
                        <a:t>0.9T/s=32TB/s</a:t>
                      </a:r>
                      <a:endParaRPr lang="zh-CN" altLang="en-US" sz="10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/>
                        <a:t>256</a:t>
                      </a:r>
                      <a:r>
                        <a:rPr lang="zh-CN" altLang="en-US" sz="1000" dirty="0"/>
                        <a:t> </a:t>
                      </a:r>
                      <a:r>
                        <a:rPr lang="en-US" altLang="zh-CN" sz="1000" dirty="0"/>
                        <a:t>x</a:t>
                      </a:r>
                      <a:r>
                        <a:rPr lang="zh-CN" altLang="en-US" sz="1000" dirty="0"/>
                        <a:t> </a:t>
                      </a:r>
                      <a:r>
                        <a:rPr lang="en-US" altLang="zh-CN" sz="1000" dirty="0"/>
                        <a:t>0.9T/s=230TB/s</a:t>
                      </a:r>
                      <a:endParaRPr lang="zh-CN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/>
                        <a:t>72</a:t>
                      </a:r>
                      <a:r>
                        <a:rPr lang="zh-CN" altLang="en-US" sz="1000" dirty="0"/>
                        <a:t> </a:t>
                      </a:r>
                      <a:r>
                        <a:rPr lang="en-US" altLang="zh-CN" sz="1000" dirty="0"/>
                        <a:t>x</a:t>
                      </a:r>
                      <a:r>
                        <a:rPr lang="zh-CN" altLang="en-US" sz="1000" dirty="0"/>
                        <a:t> </a:t>
                      </a:r>
                      <a:r>
                        <a:rPr lang="en-US" altLang="zh-CN" sz="1000" dirty="0"/>
                        <a:t>1.8T/s=130TB/s</a:t>
                      </a:r>
                      <a:endParaRPr lang="zh-CN" altLang="en-US" sz="10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/>
                        <a:t>576</a:t>
                      </a:r>
                      <a:r>
                        <a:rPr lang="zh-CN" altLang="en-US" sz="1000" dirty="0"/>
                        <a:t> </a:t>
                      </a:r>
                      <a:r>
                        <a:rPr lang="en-US" altLang="zh-CN" sz="1000" dirty="0"/>
                        <a:t>x</a:t>
                      </a:r>
                      <a:r>
                        <a:rPr lang="zh-CN" altLang="en-US" sz="1000" dirty="0"/>
                        <a:t> </a:t>
                      </a:r>
                      <a:r>
                        <a:rPr lang="en-US" altLang="zh-CN" sz="1000" dirty="0"/>
                        <a:t>1.8T/s=1PB/s</a:t>
                      </a:r>
                      <a:endParaRPr lang="zh-CN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246394682"/>
                  </a:ext>
                </a:extLst>
              </a:tr>
              <a:tr h="183702">
                <a:tc>
                  <a:txBody>
                    <a:bodyPr/>
                    <a:lstStyle/>
                    <a:p>
                      <a:pPr marL="0" algn="l" defTabSz="1219200" rtl="0" eaLnBrk="1" latinLnBrk="0" hangingPunct="1"/>
                      <a:r>
                        <a:rPr lang="en" altLang="zh-CN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Ethernet</a:t>
                      </a:r>
                      <a:r>
                        <a:rPr lang="zh-CN" altLang="en-US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带宽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/>
                        <a:t>16</a:t>
                      </a:r>
                      <a:r>
                        <a:rPr lang="zh-CN" altLang="en-US" sz="1000" dirty="0"/>
                        <a:t> </a:t>
                      </a:r>
                      <a:r>
                        <a:rPr lang="en-US" altLang="zh-CN" sz="1000" dirty="0"/>
                        <a:t>x</a:t>
                      </a:r>
                      <a:r>
                        <a:rPr lang="zh-CN" altLang="en-US" sz="1000" dirty="0"/>
                        <a:t> </a:t>
                      </a:r>
                      <a:r>
                        <a:rPr lang="en-US" altLang="zh-CN" sz="1000" dirty="0"/>
                        <a:t>200Gb/s</a:t>
                      </a:r>
                      <a:endParaRPr lang="zh-CN" altLang="en-US" sz="10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/>
                        <a:t>256</a:t>
                      </a:r>
                      <a:r>
                        <a:rPr lang="zh-CN" altLang="en-US" sz="1000" dirty="0"/>
                        <a:t> </a:t>
                      </a:r>
                      <a:r>
                        <a:rPr lang="en-US" altLang="zh-CN" sz="1000" dirty="0"/>
                        <a:t>x</a:t>
                      </a:r>
                      <a:r>
                        <a:rPr lang="zh-CN" altLang="en-US" sz="1000" dirty="0"/>
                        <a:t> </a:t>
                      </a:r>
                      <a:r>
                        <a:rPr lang="en-US" altLang="zh-CN" sz="1000" dirty="0"/>
                        <a:t>200Gb/s</a:t>
                      </a:r>
                      <a:endParaRPr lang="zh-CN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/>
                        <a:t>18</a:t>
                      </a:r>
                      <a:r>
                        <a:rPr lang="zh-CN" altLang="en-US" sz="1000" dirty="0"/>
                        <a:t> </a:t>
                      </a:r>
                      <a:r>
                        <a:rPr lang="en-US" altLang="zh-CN" sz="1000" dirty="0"/>
                        <a:t>x</a:t>
                      </a:r>
                      <a:r>
                        <a:rPr lang="zh-CN" altLang="en-US" sz="1000" dirty="0"/>
                        <a:t> </a:t>
                      </a:r>
                      <a:r>
                        <a:rPr lang="en-US" altLang="zh-CN" sz="1000" dirty="0"/>
                        <a:t>400Gb/s</a:t>
                      </a:r>
                      <a:endParaRPr lang="zh-CN" altLang="en-US" sz="10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/>
                        <a:t>576</a:t>
                      </a:r>
                      <a:r>
                        <a:rPr lang="zh-CN" altLang="en-US" sz="1000" dirty="0"/>
                        <a:t> </a:t>
                      </a:r>
                      <a:r>
                        <a:rPr lang="en-US" altLang="zh-CN" sz="1000" dirty="0"/>
                        <a:t>x</a:t>
                      </a:r>
                      <a:r>
                        <a:rPr lang="zh-CN" altLang="en-US" sz="1000" dirty="0"/>
                        <a:t> </a:t>
                      </a:r>
                      <a:r>
                        <a:rPr lang="en-US" altLang="zh-CN" sz="1000" dirty="0"/>
                        <a:t>400Gb/s</a:t>
                      </a:r>
                      <a:endParaRPr lang="zh-CN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507819025"/>
                  </a:ext>
                </a:extLst>
              </a:tr>
              <a:tr h="183702">
                <a:tc>
                  <a:txBody>
                    <a:bodyPr/>
                    <a:lstStyle/>
                    <a:p>
                      <a:pPr marL="0" algn="l" defTabSz="1219200" rtl="0" eaLnBrk="1" latinLnBrk="0" hangingPunct="1"/>
                      <a:r>
                        <a:rPr lang="en-US" altLang="zh-CN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IB </a:t>
                      </a:r>
                      <a:r>
                        <a:rPr lang="zh-CN" altLang="en-US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带宽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/>
                        <a:t>32</a:t>
                      </a:r>
                      <a:r>
                        <a:rPr lang="zh-CN" altLang="en-US" sz="1000" dirty="0"/>
                        <a:t> </a:t>
                      </a:r>
                      <a:r>
                        <a:rPr lang="en-US" altLang="zh-CN" sz="1000" dirty="0"/>
                        <a:t>x</a:t>
                      </a:r>
                      <a:r>
                        <a:rPr lang="zh-CN" altLang="en-US" sz="1000" dirty="0"/>
                        <a:t> </a:t>
                      </a:r>
                      <a:r>
                        <a:rPr lang="en-US" altLang="zh-CN" sz="1000" dirty="0"/>
                        <a:t>400Gb/s</a:t>
                      </a:r>
                      <a:endParaRPr lang="zh-CN" altLang="en-US" sz="10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/>
                        <a:t>256</a:t>
                      </a:r>
                      <a:r>
                        <a:rPr lang="zh-CN" altLang="en-US" sz="1000" dirty="0"/>
                        <a:t> </a:t>
                      </a:r>
                      <a:r>
                        <a:rPr lang="en-US" altLang="zh-CN" sz="1000" dirty="0"/>
                        <a:t>x</a:t>
                      </a:r>
                      <a:r>
                        <a:rPr lang="zh-CN" altLang="en-US" sz="1000" dirty="0"/>
                        <a:t> </a:t>
                      </a:r>
                      <a:r>
                        <a:rPr lang="en-US" altLang="zh-CN" sz="1000" dirty="0"/>
                        <a:t>400Gb/s</a:t>
                      </a:r>
                      <a:endParaRPr lang="zh-CN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/>
                        <a:t>72</a:t>
                      </a:r>
                      <a:r>
                        <a:rPr lang="zh-CN" altLang="en-US" sz="1000" dirty="0"/>
                        <a:t> </a:t>
                      </a:r>
                      <a:r>
                        <a:rPr lang="en-US" altLang="zh-CN" sz="1000" dirty="0"/>
                        <a:t>x</a:t>
                      </a:r>
                      <a:r>
                        <a:rPr lang="zh-CN" altLang="en-US" sz="1000" dirty="0"/>
                        <a:t> </a:t>
                      </a:r>
                      <a:r>
                        <a:rPr lang="en-US" altLang="zh-CN" sz="1000" dirty="0"/>
                        <a:t>800Gb/s</a:t>
                      </a:r>
                      <a:endParaRPr lang="zh-CN" altLang="en-US" sz="10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/>
                        <a:t>576</a:t>
                      </a:r>
                      <a:r>
                        <a:rPr lang="zh-CN" altLang="en-US" sz="1000" dirty="0"/>
                        <a:t> </a:t>
                      </a:r>
                      <a:r>
                        <a:rPr lang="en-US" altLang="zh-CN" sz="1000" dirty="0"/>
                        <a:t>x</a:t>
                      </a:r>
                      <a:r>
                        <a:rPr lang="zh-CN" altLang="en-US" sz="1000" dirty="0"/>
                        <a:t> </a:t>
                      </a:r>
                      <a:r>
                        <a:rPr lang="en-US" altLang="zh-CN" sz="1000" dirty="0"/>
                        <a:t>800Gb/s</a:t>
                      </a:r>
                      <a:endParaRPr lang="zh-CN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844883205"/>
                  </a:ext>
                </a:extLst>
              </a:tr>
              <a:tr h="183702">
                <a:tc>
                  <a:txBody>
                    <a:bodyPr/>
                    <a:lstStyle/>
                    <a:p>
                      <a:pPr marL="0" algn="l" defTabSz="1219200" rtl="0" eaLnBrk="1" latinLnBrk="0" hangingPunct="1"/>
                      <a:r>
                        <a:rPr lang="en-US" altLang="zh-CN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GPUs</a:t>
                      </a:r>
                      <a:r>
                        <a:rPr lang="zh-CN" altLang="en-US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Power</a:t>
                      </a:r>
                      <a:endParaRPr lang="zh-CN" altLang="en-US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/>
                        <a:t>32</a:t>
                      </a:r>
                      <a:r>
                        <a:rPr lang="zh-CN" altLang="en-US" sz="1000" dirty="0"/>
                        <a:t> </a:t>
                      </a:r>
                      <a:r>
                        <a:rPr lang="en-US" altLang="zh-CN" sz="1000" dirty="0"/>
                        <a:t>x</a:t>
                      </a:r>
                      <a:r>
                        <a:rPr lang="zh-CN" altLang="en-US" sz="1000" dirty="0"/>
                        <a:t> </a:t>
                      </a:r>
                      <a:r>
                        <a:rPr lang="en-US" altLang="zh-CN" sz="1000" dirty="0"/>
                        <a:t>1kw=32kw</a:t>
                      </a:r>
                      <a:endParaRPr lang="zh-CN" altLang="en-US" sz="10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/>
                        <a:t>256</a:t>
                      </a:r>
                      <a:r>
                        <a:rPr lang="zh-CN" altLang="en-US" sz="1000" dirty="0"/>
                        <a:t> </a:t>
                      </a:r>
                      <a:r>
                        <a:rPr lang="en-US" altLang="zh-CN" sz="1000" dirty="0"/>
                        <a:t>x</a:t>
                      </a:r>
                      <a:r>
                        <a:rPr lang="zh-CN" altLang="en-US" sz="1000" dirty="0"/>
                        <a:t> </a:t>
                      </a:r>
                      <a:r>
                        <a:rPr lang="en-US" altLang="zh-CN" sz="1000" dirty="0"/>
                        <a:t>1kw=256kw</a:t>
                      </a:r>
                      <a:endParaRPr lang="zh-CN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/>
                        <a:t>36</a:t>
                      </a:r>
                      <a:r>
                        <a:rPr lang="zh-CN" altLang="en-US" sz="1000" dirty="0"/>
                        <a:t> </a:t>
                      </a:r>
                      <a:r>
                        <a:rPr lang="en-US" altLang="zh-CN" sz="1000" dirty="0"/>
                        <a:t>x</a:t>
                      </a:r>
                      <a:r>
                        <a:rPr lang="zh-CN" altLang="en-US" sz="1000" dirty="0"/>
                        <a:t> </a:t>
                      </a:r>
                      <a:r>
                        <a:rPr lang="en-US" altLang="zh-CN" sz="1000" dirty="0"/>
                        <a:t>2.7kw=97.2kw</a:t>
                      </a:r>
                      <a:endParaRPr lang="zh-CN" altLang="en-US" sz="10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/>
                        <a:t>288</a:t>
                      </a:r>
                      <a:r>
                        <a:rPr lang="zh-CN" altLang="en-US" sz="1000" dirty="0"/>
                        <a:t> </a:t>
                      </a:r>
                      <a:r>
                        <a:rPr lang="en-US" altLang="zh-CN" sz="1000" dirty="0"/>
                        <a:t>x</a:t>
                      </a:r>
                      <a:r>
                        <a:rPr lang="zh-CN" altLang="en-US" sz="1000" dirty="0"/>
                        <a:t> </a:t>
                      </a:r>
                      <a:r>
                        <a:rPr lang="en-US" altLang="zh-CN" sz="1000" dirty="0"/>
                        <a:t>2.7kw=777.6kw</a:t>
                      </a:r>
                      <a:endParaRPr lang="zh-CN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331675271"/>
                  </a:ext>
                </a:extLst>
              </a:tr>
              <a:tr h="183702"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网络产品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dirty="0"/>
                        <a:t>ConnectX-7</a:t>
                      </a:r>
                      <a:r>
                        <a:rPr lang="zh-CN" altLang="en-US" sz="1000" dirty="0"/>
                        <a:t> </a:t>
                      </a:r>
                      <a:r>
                        <a:rPr lang="en-US" altLang="zh-CN" sz="1000" dirty="0"/>
                        <a:t>NIC</a:t>
                      </a:r>
                      <a:endParaRPr lang="zh-CN" altLang="en-US" sz="10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dirty="0"/>
                        <a:t>ConnectX-8</a:t>
                      </a:r>
                      <a:r>
                        <a:rPr lang="zh-CN" altLang="en-US" sz="1000" dirty="0"/>
                        <a:t> </a:t>
                      </a:r>
                      <a:r>
                        <a:rPr lang="en-US" altLang="zh-CN" sz="1000" dirty="0"/>
                        <a:t>NIC</a:t>
                      </a:r>
                      <a:endParaRPr lang="zh-CN" altLang="en-US" sz="10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939184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275976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8DDBE907-0411-D548-662F-22539E574F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</p:spPr>
        <p:txBody>
          <a:bodyPr/>
          <a:lstStyle/>
          <a:p>
            <a:r>
              <a:rPr lang="en-US" altLang="zh-CN" dirty="0"/>
              <a:t>NVL</a:t>
            </a:r>
            <a:r>
              <a:rPr lang="zh-CN" altLang="en-US" dirty="0"/>
              <a:t> </a:t>
            </a:r>
            <a:r>
              <a:rPr lang="en-US" altLang="zh-CN" dirty="0"/>
              <a:t>&amp;</a:t>
            </a:r>
            <a:r>
              <a:rPr lang="zh-CN" altLang="en-US" dirty="0"/>
              <a:t> </a:t>
            </a:r>
            <a:r>
              <a:rPr lang="en-US" altLang="zh-CN" dirty="0"/>
              <a:t>SuperPod</a:t>
            </a:r>
            <a:r>
              <a:rPr lang="zh-CN" altLang="en-US" dirty="0"/>
              <a:t> 介绍</a:t>
            </a:r>
            <a:endParaRPr lang="en-US" altLang="zh-CN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C4128CE3-A4E4-151F-D1B0-DEC6D2265F1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algn="just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altLang="zh-CN" dirty="0"/>
              <a:t>NVL72 </a:t>
            </a:r>
            <a:r>
              <a:rPr lang="en-US" altLang="zh-CN" dirty="0"/>
              <a:t>&amp;</a:t>
            </a:r>
            <a:r>
              <a:rPr lang="zh-CN" altLang="en-US" dirty="0"/>
              <a:t> </a:t>
            </a:r>
            <a:r>
              <a:rPr lang="en" altLang="zh-CN" dirty="0"/>
              <a:t>GB200 SuperPod </a:t>
            </a:r>
            <a:r>
              <a:rPr lang="zh-CN" altLang="en-US" dirty="0"/>
              <a:t>采用 </a:t>
            </a:r>
            <a:r>
              <a:rPr lang="en" altLang="zh-CN" dirty="0"/>
              <a:t>ConnectX-8 IB </a:t>
            </a:r>
            <a:r>
              <a:rPr lang="zh-CN" altLang="en-US" dirty="0"/>
              <a:t>网卡，带宽 </a:t>
            </a:r>
            <a:r>
              <a:rPr lang="en-US" altLang="zh-CN" dirty="0"/>
              <a:t>800</a:t>
            </a:r>
            <a:r>
              <a:rPr lang="en" altLang="zh-CN" dirty="0"/>
              <a:t>Gb/s</a:t>
            </a:r>
            <a:endParaRPr lang="zh-CN" altLang="en-US" dirty="0"/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D31CF18A-F02B-CEB4-4398-8138B645AB07}"/>
              </a:ext>
            </a:extLst>
          </p:cNvPr>
          <p:cNvGraphicFramePr>
            <a:graphicFrameLocks noGrp="1"/>
          </p:cNvGraphicFramePr>
          <p:nvPr/>
        </p:nvGraphicFramePr>
        <p:xfrm>
          <a:off x="686946" y="2209800"/>
          <a:ext cx="10836849" cy="4145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31885">
                  <a:extLst>
                    <a:ext uri="{9D8B030D-6E8A-4147-A177-3AD203B41FA5}">
                      <a16:colId xmlns:a16="http://schemas.microsoft.com/office/drawing/2014/main" val="2592836588"/>
                    </a:ext>
                  </a:extLst>
                </a:gridCol>
                <a:gridCol w="2301241">
                  <a:extLst>
                    <a:ext uri="{9D8B030D-6E8A-4147-A177-3AD203B41FA5}">
                      <a16:colId xmlns:a16="http://schemas.microsoft.com/office/drawing/2014/main" val="406360008"/>
                    </a:ext>
                  </a:extLst>
                </a:gridCol>
                <a:gridCol w="2301241">
                  <a:extLst>
                    <a:ext uri="{9D8B030D-6E8A-4147-A177-3AD203B41FA5}">
                      <a16:colId xmlns:a16="http://schemas.microsoft.com/office/drawing/2014/main" val="352634218"/>
                    </a:ext>
                  </a:extLst>
                </a:gridCol>
                <a:gridCol w="2301241">
                  <a:extLst>
                    <a:ext uri="{9D8B030D-6E8A-4147-A177-3AD203B41FA5}">
                      <a16:colId xmlns:a16="http://schemas.microsoft.com/office/drawing/2014/main" val="4261536517"/>
                    </a:ext>
                  </a:extLst>
                </a:gridCol>
                <a:gridCol w="2301241">
                  <a:extLst>
                    <a:ext uri="{9D8B030D-6E8A-4147-A177-3AD203B41FA5}">
                      <a16:colId xmlns:a16="http://schemas.microsoft.com/office/drawing/2014/main" val="3946408147"/>
                    </a:ext>
                  </a:extLst>
                </a:gridCol>
              </a:tblGrid>
              <a:tr h="183702">
                <a:tc rowSpan="3">
                  <a:txBody>
                    <a:bodyPr/>
                    <a:lstStyle/>
                    <a:p>
                      <a:r>
                        <a:rPr lang="zh-CN" altLang="en-US" sz="1000" b="1" dirty="0"/>
                        <a:t>产品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/>
                        <a:t>NVL</a:t>
                      </a:r>
                      <a:r>
                        <a:rPr lang="zh-CN" altLang="en-US" sz="1000" b="1" dirty="0"/>
                        <a:t> </a:t>
                      </a:r>
                      <a:r>
                        <a:rPr lang="en-US" altLang="zh-CN" sz="1000" b="1" dirty="0"/>
                        <a:t>32</a:t>
                      </a:r>
                      <a:endParaRPr lang="zh-CN" altLang="en-US" sz="1000" b="1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/>
                        <a:t>GH200</a:t>
                      </a:r>
                      <a:r>
                        <a:rPr lang="zh-CN" altLang="en-US" sz="1000" b="1" dirty="0"/>
                        <a:t> </a:t>
                      </a:r>
                      <a:r>
                        <a:rPr lang="en-US" altLang="zh-CN" sz="1000" b="1" dirty="0"/>
                        <a:t>SuperPod</a:t>
                      </a:r>
                      <a:endParaRPr lang="zh-CN" altLang="en-US" sz="10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/>
                        <a:t>NVL72</a:t>
                      </a:r>
                      <a:endParaRPr lang="zh-CN" altLang="en-US" sz="1000" b="1" dirty="0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/>
                        <a:t>GB200</a:t>
                      </a:r>
                      <a:r>
                        <a:rPr lang="zh-CN" altLang="en-US" sz="1000" b="1" dirty="0"/>
                        <a:t> </a:t>
                      </a:r>
                      <a:r>
                        <a:rPr lang="en-US" altLang="zh-CN" sz="1000" b="1" dirty="0"/>
                        <a:t>SuperPod</a:t>
                      </a:r>
                      <a:endParaRPr lang="zh-CN" altLang="en-US" sz="1000" b="1" dirty="0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9776821"/>
                  </a:ext>
                </a:extLst>
              </a:tr>
              <a:tr h="183702">
                <a:tc vMerge="1">
                  <a:txBody>
                    <a:bodyPr/>
                    <a:lstStyle/>
                    <a:p>
                      <a:endParaRPr lang="zh-CN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b="1" dirty="0"/>
                        <a:t>32</a:t>
                      </a:r>
                      <a:r>
                        <a:rPr lang="zh-CN" altLang="en-US" sz="1000" b="1" dirty="0"/>
                        <a:t> </a:t>
                      </a:r>
                      <a:r>
                        <a:rPr lang="en-US" altLang="zh-CN" sz="1000" b="1" dirty="0"/>
                        <a:t>x</a:t>
                      </a:r>
                      <a:r>
                        <a:rPr lang="zh-CN" altLang="en-US" sz="1000" b="1" dirty="0"/>
                        <a:t> </a:t>
                      </a:r>
                      <a:r>
                        <a:rPr lang="en-US" altLang="zh-CN" sz="1000" b="1" dirty="0"/>
                        <a:t>GH200</a:t>
                      </a:r>
                      <a:endParaRPr lang="zh-CN" altLang="en-US" sz="1000" b="1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b="1" dirty="0"/>
                        <a:t>256</a:t>
                      </a:r>
                      <a:r>
                        <a:rPr lang="zh-CN" altLang="en-US" sz="1000" b="1" dirty="0"/>
                        <a:t> </a:t>
                      </a:r>
                      <a:r>
                        <a:rPr lang="en-US" altLang="zh-CN" sz="1000" b="1" dirty="0"/>
                        <a:t>x</a:t>
                      </a:r>
                      <a:r>
                        <a:rPr lang="zh-CN" altLang="en-US" sz="1000" b="1" dirty="0"/>
                        <a:t> </a:t>
                      </a:r>
                      <a:r>
                        <a:rPr lang="en-US" altLang="zh-CN" sz="1000" b="1" dirty="0"/>
                        <a:t>GH200</a:t>
                      </a:r>
                      <a:endParaRPr lang="zh-CN" altLang="en-US" sz="10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b="1" dirty="0"/>
                        <a:t>36</a:t>
                      </a:r>
                      <a:r>
                        <a:rPr lang="zh-CN" altLang="en-US" sz="1000" b="1" dirty="0"/>
                        <a:t> </a:t>
                      </a:r>
                      <a:r>
                        <a:rPr lang="en-US" altLang="zh-CN" sz="1000" b="1" dirty="0"/>
                        <a:t>x</a:t>
                      </a:r>
                      <a:r>
                        <a:rPr lang="zh-CN" altLang="en-US" sz="1000" b="1" dirty="0"/>
                        <a:t> </a:t>
                      </a:r>
                      <a:r>
                        <a:rPr lang="en-US" altLang="zh-CN" sz="1000" b="1" dirty="0"/>
                        <a:t>GB200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b="1" dirty="0"/>
                        <a:t>288</a:t>
                      </a:r>
                      <a:r>
                        <a:rPr lang="zh-CN" altLang="en-US" sz="1000" b="1" dirty="0"/>
                        <a:t> </a:t>
                      </a:r>
                      <a:r>
                        <a:rPr lang="en-US" altLang="zh-CN" sz="1000" b="1" dirty="0"/>
                        <a:t>x</a:t>
                      </a:r>
                      <a:r>
                        <a:rPr lang="zh-CN" altLang="en-US" sz="1000" b="1" dirty="0"/>
                        <a:t> </a:t>
                      </a:r>
                      <a:r>
                        <a:rPr lang="en-US" altLang="zh-CN" sz="1000" b="1" dirty="0"/>
                        <a:t>GB200</a:t>
                      </a:r>
                      <a:endParaRPr lang="zh-CN" altLang="en-US" sz="10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9841718"/>
                  </a:ext>
                </a:extLst>
              </a:tr>
              <a:tr h="183702">
                <a:tc vMerge="1">
                  <a:txBody>
                    <a:bodyPr/>
                    <a:lstStyle/>
                    <a:p>
                      <a:endParaRPr lang="zh-CN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b="1" dirty="0"/>
                        <a:t>32</a:t>
                      </a:r>
                      <a:r>
                        <a:rPr lang="zh-CN" altLang="en-US" sz="1000" b="1" dirty="0"/>
                        <a:t> </a:t>
                      </a:r>
                      <a:r>
                        <a:rPr lang="en-US" altLang="zh-CN" sz="1000" b="1" dirty="0"/>
                        <a:t>x</a:t>
                      </a:r>
                      <a:r>
                        <a:rPr lang="zh-CN" altLang="en-US" sz="1000" b="1" dirty="0"/>
                        <a:t> </a:t>
                      </a:r>
                      <a:r>
                        <a:rPr lang="en-US" altLang="zh-CN" sz="1000" b="1" dirty="0"/>
                        <a:t>GPU</a:t>
                      </a:r>
                      <a:endParaRPr lang="zh-CN" altLang="en-US" sz="1000" b="1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b="1" dirty="0"/>
                        <a:t>256</a:t>
                      </a:r>
                      <a:r>
                        <a:rPr lang="zh-CN" altLang="en-US" sz="1000" b="1" dirty="0"/>
                        <a:t> </a:t>
                      </a:r>
                      <a:r>
                        <a:rPr lang="en-US" altLang="zh-CN" sz="1000" b="1" dirty="0"/>
                        <a:t>GPU</a:t>
                      </a:r>
                      <a:endParaRPr lang="zh-CN" altLang="en-US" sz="10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b="1" dirty="0"/>
                        <a:t>72</a:t>
                      </a:r>
                      <a:r>
                        <a:rPr lang="zh-CN" altLang="en-US" sz="1000" b="1" dirty="0"/>
                        <a:t> </a:t>
                      </a:r>
                      <a:r>
                        <a:rPr lang="en-US" altLang="zh-CN" sz="1000" b="1" dirty="0"/>
                        <a:t>GPU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b="1" dirty="0"/>
                        <a:t>576</a:t>
                      </a:r>
                      <a:r>
                        <a:rPr lang="zh-CN" altLang="en-US" sz="1000" b="1" dirty="0"/>
                        <a:t> </a:t>
                      </a:r>
                      <a:r>
                        <a:rPr lang="en-US" altLang="zh-CN" sz="1000" b="1" dirty="0"/>
                        <a:t>x</a:t>
                      </a:r>
                      <a:r>
                        <a:rPr lang="zh-CN" altLang="en-US" sz="1000" b="1" dirty="0"/>
                        <a:t> </a:t>
                      </a:r>
                      <a:r>
                        <a:rPr lang="en-US" altLang="zh-CN" sz="1000" b="1" dirty="0"/>
                        <a:t>GPU</a:t>
                      </a:r>
                      <a:endParaRPr lang="zh-CN" altLang="en-US" sz="10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0093117"/>
                  </a:ext>
                </a:extLst>
              </a:tr>
              <a:tr h="183702"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架构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000" b="1" dirty="0"/>
                        <a:t>Hopper</a:t>
                      </a:r>
                      <a:endParaRPr lang="zh-CN" altLang="en-US" sz="1000" b="1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000" b="1" dirty="0"/>
                        <a:t>Blackwell</a:t>
                      </a:r>
                      <a:endParaRPr lang="zh-CN" altLang="en-US" sz="1000" b="1" dirty="0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57573249"/>
                  </a:ext>
                </a:extLst>
              </a:tr>
              <a:tr h="183702">
                <a:tc>
                  <a:txBody>
                    <a:bodyPr/>
                    <a:lstStyle/>
                    <a:p>
                      <a:r>
                        <a:rPr lang="en-US" altLang="zh-CN" sz="1000" b="1" dirty="0"/>
                        <a:t>HBM</a:t>
                      </a:r>
                      <a:r>
                        <a:rPr lang="zh-CN" altLang="en-US" sz="1000" b="1" dirty="0"/>
                        <a:t> 大小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/>
                        <a:t>32</a:t>
                      </a:r>
                      <a:r>
                        <a:rPr lang="zh-CN" altLang="en-US" sz="1000" dirty="0"/>
                        <a:t> </a:t>
                      </a:r>
                      <a:r>
                        <a:rPr lang="en-US" altLang="zh-CN" sz="1000" dirty="0"/>
                        <a:t>x</a:t>
                      </a:r>
                      <a:r>
                        <a:rPr lang="zh-CN" altLang="en-US" sz="1000" dirty="0"/>
                        <a:t> </a:t>
                      </a:r>
                      <a:r>
                        <a:rPr lang="en-US" altLang="zh-CN" sz="1000" dirty="0"/>
                        <a:t>144GB</a:t>
                      </a:r>
                      <a:r>
                        <a:rPr lang="zh-CN" altLang="en-US" sz="1000" dirty="0"/>
                        <a:t> </a:t>
                      </a:r>
                      <a:r>
                        <a:rPr lang="en-US" altLang="zh-CN" sz="1000" dirty="0"/>
                        <a:t>=</a:t>
                      </a:r>
                      <a:r>
                        <a:rPr lang="zh-CN" altLang="en-US" sz="1000" dirty="0"/>
                        <a:t> </a:t>
                      </a:r>
                      <a:r>
                        <a:rPr lang="en-US" altLang="zh-CN" sz="1000" dirty="0"/>
                        <a:t>4.6T</a:t>
                      </a:r>
                      <a:endParaRPr lang="zh-CN" altLang="en-US" sz="10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dirty="0"/>
                        <a:t>256</a:t>
                      </a:r>
                      <a:r>
                        <a:rPr lang="zh-CN" altLang="en-US" sz="1000" dirty="0"/>
                        <a:t> </a:t>
                      </a:r>
                      <a:r>
                        <a:rPr lang="en-US" altLang="zh-CN" sz="1000" dirty="0"/>
                        <a:t>x</a:t>
                      </a:r>
                      <a:r>
                        <a:rPr lang="zh-CN" altLang="en-US" sz="1000" dirty="0"/>
                        <a:t> </a:t>
                      </a:r>
                      <a:r>
                        <a:rPr lang="en-US" altLang="zh-CN" sz="1000" dirty="0"/>
                        <a:t>96GB</a:t>
                      </a:r>
                      <a:r>
                        <a:rPr lang="zh-CN" altLang="en-US" sz="1000" dirty="0"/>
                        <a:t> </a:t>
                      </a:r>
                      <a:r>
                        <a:rPr lang="en-US" altLang="zh-CN" sz="1000" dirty="0"/>
                        <a:t>=</a:t>
                      </a:r>
                      <a:r>
                        <a:rPr lang="zh-CN" altLang="en-US" sz="1000" dirty="0"/>
                        <a:t> </a:t>
                      </a:r>
                      <a:r>
                        <a:rPr lang="en-US" altLang="zh-CN" sz="1000" dirty="0"/>
                        <a:t>24.5T</a:t>
                      </a:r>
                      <a:endParaRPr lang="zh-CN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dirty="0"/>
                        <a:t>32</a:t>
                      </a:r>
                      <a:r>
                        <a:rPr lang="zh-CN" altLang="en-US" sz="1000" dirty="0"/>
                        <a:t> </a:t>
                      </a:r>
                      <a:r>
                        <a:rPr lang="en-US" altLang="zh-CN" sz="1000" dirty="0"/>
                        <a:t>x</a:t>
                      </a:r>
                      <a:r>
                        <a:rPr lang="zh-CN" altLang="en-US" sz="1000" dirty="0"/>
                        <a:t> </a:t>
                      </a:r>
                      <a:r>
                        <a:rPr lang="en-US" altLang="zh-CN" sz="1000" dirty="0"/>
                        <a:t>384GB</a:t>
                      </a:r>
                      <a:r>
                        <a:rPr lang="zh-CN" altLang="en-US" sz="1000" dirty="0"/>
                        <a:t> </a:t>
                      </a:r>
                      <a:r>
                        <a:rPr lang="en-US" altLang="zh-CN" sz="1000" dirty="0"/>
                        <a:t>=</a:t>
                      </a:r>
                      <a:r>
                        <a:rPr lang="zh-CN" altLang="en-US" sz="1000" dirty="0"/>
                        <a:t> </a:t>
                      </a:r>
                      <a:r>
                        <a:rPr lang="en-US" altLang="zh-CN" sz="1000" dirty="0"/>
                        <a:t>13.8T</a:t>
                      </a:r>
                      <a:endParaRPr lang="zh-CN" altLang="en-US" sz="10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dirty="0"/>
                        <a:t>288</a:t>
                      </a:r>
                      <a:r>
                        <a:rPr lang="zh-CN" altLang="en-US" sz="1000" dirty="0"/>
                        <a:t> </a:t>
                      </a:r>
                      <a:r>
                        <a:rPr lang="en-US" altLang="zh-CN" sz="1000" dirty="0"/>
                        <a:t>x</a:t>
                      </a:r>
                      <a:r>
                        <a:rPr lang="zh-CN" altLang="en-US" sz="1000" dirty="0"/>
                        <a:t> </a:t>
                      </a:r>
                      <a:r>
                        <a:rPr lang="en-US" altLang="zh-CN" sz="1000" dirty="0"/>
                        <a:t>384GB</a:t>
                      </a:r>
                      <a:r>
                        <a:rPr lang="zh-CN" altLang="en-US" sz="1000" dirty="0"/>
                        <a:t> </a:t>
                      </a:r>
                      <a:r>
                        <a:rPr lang="en-US" altLang="zh-CN" sz="1000" dirty="0"/>
                        <a:t>=</a:t>
                      </a:r>
                      <a:r>
                        <a:rPr lang="zh-CN" altLang="en-US" sz="1000" dirty="0"/>
                        <a:t> </a:t>
                      </a:r>
                      <a:r>
                        <a:rPr lang="en-US" altLang="zh-CN" sz="1000" dirty="0"/>
                        <a:t>110T</a:t>
                      </a:r>
                      <a:endParaRPr lang="zh-CN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299242750"/>
                  </a:ext>
                </a:extLst>
              </a:tr>
              <a:tr h="183702">
                <a:tc>
                  <a:txBody>
                    <a:bodyPr/>
                    <a:lstStyle/>
                    <a:p>
                      <a:r>
                        <a:rPr lang="en-US" altLang="zh-CN" sz="1000" b="1" dirty="0"/>
                        <a:t>LPDDR5X</a:t>
                      </a:r>
                      <a:r>
                        <a:rPr lang="zh-CN" altLang="en-US" sz="1000" b="1" dirty="0"/>
                        <a:t> 大小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dirty="0"/>
                        <a:t>32</a:t>
                      </a:r>
                      <a:r>
                        <a:rPr lang="zh-CN" altLang="en-US" sz="1000" dirty="0"/>
                        <a:t> </a:t>
                      </a:r>
                      <a:r>
                        <a:rPr lang="en-US" altLang="zh-CN" sz="1000" dirty="0"/>
                        <a:t>x</a:t>
                      </a:r>
                      <a:r>
                        <a:rPr lang="zh-CN" altLang="en-US" sz="1000" dirty="0"/>
                        <a:t> </a:t>
                      </a:r>
                      <a:r>
                        <a:rPr lang="en-US" altLang="zh-CN" sz="1000" dirty="0"/>
                        <a:t>480GB</a:t>
                      </a:r>
                      <a:r>
                        <a:rPr lang="zh-CN" altLang="en-US" sz="1000" dirty="0"/>
                        <a:t> </a:t>
                      </a:r>
                      <a:r>
                        <a:rPr lang="en-US" altLang="zh-CN" sz="1000" dirty="0"/>
                        <a:t>=</a:t>
                      </a:r>
                      <a:r>
                        <a:rPr lang="zh-CN" altLang="en-US" sz="1000" dirty="0"/>
                        <a:t> </a:t>
                      </a:r>
                      <a:r>
                        <a:rPr lang="en-US" altLang="zh-CN" sz="1000" dirty="0"/>
                        <a:t>15.4T</a:t>
                      </a:r>
                      <a:endParaRPr lang="zh-CN" altLang="en-US" sz="10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dirty="0"/>
                        <a:t>256</a:t>
                      </a:r>
                      <a:r>
                        <a:rPr lang="zh-CN" altLang="en-US" sz="1000" dirty="0"/>
                        <a:t> </a:t>
                      </a:r>
                      <a:r>
                        <a:rPr lang="en-US" altLang="zh-CN" sz="1000" dirty="0"/>
                        <a:t>x</a:t>
                      </a:r>
                      <a:r>
                        <a:rPr lang="zh-CN" altLang="en-US" sz="1000" dirty="0"/>
                        <a:t> </a:t>
                      </a:r>
                      <a:r>
                        <a:rPr lang="en-US" altLang="zh-CN" sz="1000" dirty="0"/>
                        <a:t>480GB</a:t>
                      </a:r>
                      <a:r>
                        <a:rPr lang="zh-CN" altLang="en-US" sz="1000" dirty="0"/>
                        <a:t> </a:t>
                      </a:r>
                      <a:r>
                        <a:rPr lang="en-US" altLang="zh-CN" sz="1000" dirty="0"/>
                        <a:t>=</a:t>
                      </a:r>
                      <a:r>
                        <a:rPr lang="zh-CN" altLang="en-US" sz="1000" dirty="0"/>
                        <a:t> </a:t>
                      </a:r>
                      <a:r>
                        <a:rPr lang="en-US" altLang="zh-CN" sz="1000" dirty="0"/>
                        <a:t>123T</a:t>
                      </a:r>
                      <a:endParaRPr lang="zh-CN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dirty="0"/>
                        <a:t>32</a:t>
                      </a:r>
                      <a:r>
                        <a:rPr lang="zh-CN" altLang="en-US" sz="1000" dirty="0"/>
                        <a:t> </a:t>
                      </a:r>
                      <a:r>
                        <a:rPr lang="en-US" altLang="zh-CN" sz="1000" dirty="0"/>
                        <a:t>x</a:t>
                      </a:r>
                      <a:r>
                        <a:rPr lang="zh-CN" altLang="en-US" sz="1000" dirty="0"/>
                        <a:t> </a:t>
                      </a:r>
                      <a:r>
                        <a:rPr lang="en-US" altLang="zh-CN" sz="1000" dirty="0"/>
                        <a:t>480GB</a:t>
                      </a:r>
                      <a:r>
                        <a:rPr lang="zh-CN" altLang="en-US" sz="1000" dirty="0"/>
                        <a:t> </a:t>
                      </a:r>
                      <a:r>
                        <a:rPr lang="en-US" altLang="zh-CN" sz="1000" dirty="0"/>
                        <a:t>=</a:t>
                      </a:r>
                      <a:r>
                        <a:rPr lang="zh-CN" altLang="en-US" sz="1000" dirty="0"/>
                        <a:t> </a:t>
                      </a:r>
                      <a:r>
                        <a:rPr lang="en-US" altLang="zh-CN" sz="1000" dirty="0"/>
                        <a:t>17.3T</a:t>
                      </a:r>
                      <a:endParaRPr lang="zh-CN" altLang="en-US" sz="10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dirty="0"/>
                        <a:t>288</a:t>
                      </a:r>
                      <a:r>
                        <a:rPr lang="zh-CN" altLang="en-US" sz="1000" dirty="0"/>
                        <a:t> </a:t>
                      </a:r>
                      <a:r>
                        <a:rPr lang="en-US" altLang="zh-CN" sz="1000" dirty="0"/>
                        <a:t>x</a:t>
                      </a:r>
                      <a:r>
                        <a:rPr lang="zh-CN" altLang="en-US" sz="1000" dirty="0"/>
                        <a:t> </a:t>
                      </a:r>
                      <a:r>
                        <a:rPr lang="en-US" altLang="zh-CN" sz="1000" dirty="0"/>
                        <a:t>480GB</a:t>
                      </a:r>
                      <a:r>
                        <a:rPr lang="zh-CN" altLang="en-US" sz="1000" dirty="0"/>
                        <a:t> </a:t>
                      </a:r>
                      <a:r>
                        <a:rPr lang="en-US" altLang="zh-CN" sz="1000" dirty="0"/>
                        <a:t>=</a:t>
                      </a:r>
                      <a:r>
                        <a:rPr lang="zh-CN" altLang="en-US" sz="1000" dirty="0"/>
                        <a:t> </a:t>
                      </a:r>
                      <a:r>
                        <a:rPr lang="en-US" altLang="zh-CN" sz="1000" dirty="0"/>
                        <a:t>138T</a:t>
                      </a:r>
                      <a:endParaRPr lang="zh-CN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169089306"/>
                  </a:ext>
                </a:extLst>
              </a:tr>
              <a:tr h="183702">
                <a:tc>
                  <a:txBody>
                    <a:bodyPr/>
                    <a:lstStyle/>
                    <a:p>
                      <a:r>
                        <a:rPr lang="en-US" altLang="zh-CN" sz="1000" b="1" dirty="0"/>
                        <a:t>HBM </a:t>
                      </a:r>
                      <a:r>
                        <a:rPr lang="zh-CN" altLang="en-US" sz="1000" b="1" dirty="0"/>
                        <a:t>带宽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/>
                        <a:t>3.35TB/s</a:t>
                      </a:r>
                      <a:endParaRPr lang="zh-CN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/>
                        <a:t>4.8TB/s</a:t>
                      </a:r>
                      <a:endParaRPr lang="zh-CN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/>
                        <a:t>8TB/s</a:t>
                      </a:r>
                      <a:endParaRPr lang="zh-CN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/>
                        <a:t>8TB/s</a:t>
                      </a:r>
                      <a:endParaRPr lang="zh-CN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52946499"/>
                  </a:ext>
                </a:extLst>
              </a:tr>
              <a:tr h="183702">
                <a:tc>
                  <a:txBody>
                    <a:bodyPr/>
                    <a:lstStyle/>
                    <a:p>
                      <a:r>
                        <a:rPr lang="en-US" altLang="zh-CN" sz="1000" b="1" dirty="0"/>
                        <a:t>FP16</a:t>
                      </a:r>
                      <a:r>
                        <a:rPr lang="zh-CN" altLang="en-US" sz="1000" b="1" dirty="0"/>
                        <a:t> </a:t>
                      </a:r>
                      <a:r>
                        <a:rPr lang="en-US" altLang="zh-CN" sz="1000" b="1" dirty="0"/>
                        <a:t>(FLOPS)</a:t>
                      </a:r>
                      <a:endParaRPr lang="zh-CN" altLang="en-US" sz="1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/>
                        <a:t>32P</a:t>
                      </a:r>
                      <a:endParaRPr lang="zh-CN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/>
                        <a:t>256P</a:t>
                      </a:r>
                      <a:endParaRPr lang="zh-CN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/>
                        <a:t>180P</a:t>
                      </a:r>
                      <a:endParaRPr lang="zh-CN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/>
                        <a:t>1440P</a:t>
                      </a:r>
                      <a:endParaRPr lang="zh-CN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4050419"/>
                  </a:ext>
                </a:extLst>
              </a:tr>
              <a:tr h="183702">
                <a:tc>
                  <a:txBody>
                    <a:bodyPr/>
                    <a:lstStyle/>
                    <a:p>
                      <a:r>
                        <a:rPr lang="en-US" altLang="zh-CN" sz="1000" b="1" dirty="0"/>
                        <a:t>INT8</a:t>
                      </a:r>
                      <a:r>
                        <a:rPr lang="zh-CN" altLang="en-US" sz="1000" b="1" dirty="0"/>
                        <a:t> </a:t>
                      </a:r>
                      <a:r>
                        <a:rPr lang="en-US" altLang="zh-CN" sz="1000" b="1" dirty="0"/>
                        <a:t>(OPS)</a:t>
                      </a:r>
                      <a:endParaRPr lang="zh-CN" altLang="en-US" sz="1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/>
                        <a:t>64P</a:t>
                      </a:r>
                      <a:endParaRPr lang="zh-CN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/>
                        <a:t>64P</a:t>
                      </a:r>
                      <a:endParaRPr lang="zh-CN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/>
                        <a:t>360P</a:t>
                      </a:r>
                      <a:endParaRPr lang="zh-CN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/>
                        <a:t>2880P</a:t>
                      </a:r>
                      <a:endParaRPr lang="zh-CN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53886213"/>
                  </a:ext>
                </a:extLst>
              </a:tr>
              <a:tr h="183702">
                <a:tc>
                  <a:txBody>
                    <a:bodyPr/>
                    <a:lstStyle/>
                    <a:p>
                      <a:r>
                        <a:rPr lang="en-US" altLang="zh-CN" sz="1000" b="1" dirty="0"/>
                        <a:t>FP8</a:t>
                      </a:r>
                      <a:r>
                        <a:rPr lang="zh-CN" altLang="en-US" sz="1000" b="1" dirty="0"/>
                        <a:t> </a:t>
                      </a:r>
                      <a:r>
                        <a:rPr lang="en-US" altLang="zh-CN" sz="1000" b="1" dirty="0"/>
                        <a:t>(FLOPS)</a:t>
                      </a:r>
                      <a:endParaRPr lang="zh-CN" altLang="en-US" sz="1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/>
                        <a:t>64P</a:t>
                      </a:r>
                      <a:endParaRPr lang="zh-CN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/>
                        <a:t>64P</a:t>
                      </a:r>
                      <a:endParaRPr lang="zh-CN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/>
                        <a:t>360P</a:t>
                      </a:r>
                      <a:endParaRPr lang="zh-CN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/>
                        <a:t>2880P</a:t>
                      </a:r>
                      <a:endParaRPr lang="zh-CN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7964262"/>
                  </a:ext>
                </a:extLst>
              </a:tr>
              <a:tr h="183702">
                <a:tc>
                  <a:txBody>
                    <a:bodyPr/>
                    <a:lstStyle/>
                    <a:p>
                      <a:r>
                        <a:rPr lang="en-US" altLang="zh-CN" sz="1000" b="1" dirty="0"/>
                        <a:t>GPU-GPU</a:t>
                      </a:r>
                      <a:r>
                        <a:rPr lang="zh-CN" altLang="en-US" sz="1000" b="1" dirty="0"/>
                        <a:t> 带宽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/>
                        <a:t>0.9TB/s</a:t>
                      </a:r>
                      <a:endParaRPr lang="zh-CN" altLang="en-US" sz="10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/>
                        <a:t>0.9TB/s</a:t>
                      </a:r>
                      <a:endParaRPr lang="zh-CN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/>
                        <a:t>1.8TB/s</a:t>
                      </a:r>
                      <a:endParaRPr lang="zh-CN" altLang="en-US" sz="10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dirty="0"/>
                        <a:t>1.8TB/s</a:t>
                      </a:r>
                      <a:endParaRPr lang="zh-CN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178173319"/>
                  </a:ext>
                </a:extLst>
              </a:tr>
              <a:tr h="183702">
                <a:tc>
                  <a:txBody>
                    <a:bodyPr/>
                    <a:lstStyle/>
                    <a:p>
                      <a:pPr marL="0" algn="l" defTabSz="1219200" rtl="0" eaLnBrk="1" latinLnBrk="0" hangingPunct="1"/>
                      <a:r>
                        <a:rPr lang="en-US" altLang="zh-CN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NVSwitch</a:t>
                      </a:r>
                      <a:r>
                        <a:rPr lang="zh-CN" altLang="en-US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000" dirty="0"/>
                        <a:t>Gen3</a:t>
                      </a:r>
                      <a:r>
                        <a:rPr lang="zh-CN" altLang="en-US" sz="1000" dirty="0"/>
                        <a:t> </a:t>
                      </a:r>
                      <a:r>
                        <a:rPr lang="en-US" altLang="zh-CN" sz="1000" dirty="0"/>
                        <a:t>64</a:t>
                      </a:r>
                      <a:r>
                        <a:rPr lang="zh-CN" altLang="en-US" sz="1000" dirty="0"/>
                        <a:t> </a:t>
                      </a:r>
                      <a:r>
                        <a:rPr lang="en-US" altLang="zh-CN" sz="1000" dirty="0"/>
                        <a:t>Port/NVSwitch</a:t>
                      </a:r>
                      <a:endParaRPr lang="zh-CN" altLang="en-US" sz="10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dirty="0"/>
                        <a:t>Gen4</a:t>
                      </a:r>
                      <a:r>
                        <a:rPr lang="zh-CN" altLang="en-US" sz="1000" dirty="0"/>
                        <a:t> </a:t>
                      </a:r>
                      <a:r>
                        <a:rPr lang="en-US" altLang="zh-CN" sz="1000" dirty="0"/>
                        <a:t>72</a:t>
                      </a:r>
                      <a:r>
                        <a:rPr lang="zh-CN" altLang="en-US" sz="1000" dirty="0"/>
                        <a:t> </a:t>
                      </a:r>
                      <a:r>
                        <a:rPr lang="en-US" altLang="zh-CN" sz="1000" dirty="0"/>
                        <a:t>Port/NVSwitch</a:t>
                      </a:r>
                      <a:endParaRPr lang="zh-CN" altLang="en-US" sz="10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977037550"/>
                  </a:ext>
                </a:extLst>
              </a:tr>
              <a:tr h="183702">
                <a:tc>
                  <a:txBody>
                    <a:bodyPr/>
                    <a:lstStyle/>
                    <a:p>
                      <a:pPr marL="0" algn="l" defTabSz="1219200" rtl="0" eaLnBrk="1" latinLnBrk="0" hangingPunct="1"/>
                      <a:r>
                        <a:rPr lang="en-US" altLang="zh-CN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NVLink</a:t>
                      </a:r>
                      <a:r>
                        <a:rPr lang="zh-CN" altLang="en-US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带宽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/>
                        <a:t>36</a:t>
                      </a:r>
                      <a:r>
                        <a:rPr lang="zh-CN" altLang="en-US" sz="1000" dirty="0"/>
                        <a:t> </a:t>
                      </a:r>
                      <a:r>
                        <a:rPr lang="en-US" altLang="zh-CN" sz="1000" dirty="0"/>
                        <a:t>x</a:t>
                      </a:r>
                      <a:r>
                        <a:rPr lang="zh-CN" altLang="en-US" sz="1000" dirty="0"/>
                        <a:t> </a:t>
                      </a:r>
                      <a:r>
                        <a:rPr lang="en-US" altLang="zh-CN" sz="1000" dirty="0"/>
                        <a:t>0.9T/s=32TB/s</a:t>
                      </a:r>
                      <a:endParaRPr lang="zh-CN" altLang="en-US" sz="10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/>
                        <a:t>256</a:t>
                      </a:r>
                      <a:r>
                        <a:rPr lang="zh-CN" altLang="en-US" sz="1000" dirty="0"/>
                        <a:t> </a:t>
                      </a:r>
                      <a:r>
                        <a:rPr lang="en-US" altLang="zh-CN" sz="1000" dirty="0"/>
                        <a:t>x</a:t>
                      </a:r>
                      <a:r>
                        <a:rPr lang="zh-CN" altLang="en-US" sz="1000" dirty="0"/>
                        <a:t> </a:t>
                      </a:r>
                      <a:r>
                        <a:rPr lang="en-US" altLang="zh-CN" sz="1000" dirty="0"/>
                        <a:t>0.9T/s=230TB/s</a:t>
                      </a:r>
                      <a:endParaRPr lang="zh-CN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/>
                        <a:t>72</a:t>
                      </a:r>
                      <a:r>
                        <a:rPr lang="zh-CN" altLang="en-US" sz="1000" dirty="0"/>
                        <a:t> </a:t>
                      </a:r>
                      <a:r>
                        <a:rPr lang="en-US" altLang="zh-CN" sz="1000" dirty="0"/>
                        <a:t>x</a:t>
                      </a:r>
                      <a:r>
                        <a:rPr lang="zh-CN" altLang="en-US" sz="1000" dirty="0"/>
                        <a:t> </a:t>
                      </a:r>
                      <a:r>
                        <a:rPr lang="en-US" altLang="zh-CN" sz="1000" dirty="0"/>
                        <a:t>1.8T/s=130TB/s</a:t>
                      </a:r>
                      <a:endParaRPr lang="zh-CN" altLang="en-US" sz="10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/>
                        <a:t>576</a:t>
                      </a:r>
                      <a:r>
                        <a:rPr lang="zh-CN" altLang="en-US" sz="1000" dirty="0"/>
                        <a:t> </a:t>
                      </a:r>
                      <a:r>
                        <a:rPr lang="en-US" altLang="zh-CN" sz="1000" dirty="0"/>
                        <a:t>x</a:t>
                      </a:r>
                      <a:r>
                        <a:rPr lang="zh-CN" altLang="en-US" sz="1000" dirty="0"/>
                        <a:t> </a:t>
                      </a:r>
                      <a:r>
                        <a:rPr lang="en-US" altLang="zh-CN" sz="1000" dirty="0"/>
                        <a:t>1.8T/s=1PB/s</a:t>
                      </a:r>
                      <a:endParaRPr lang="zh-CN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246394682"/>
                  </a:ext>
                </a:extLst>
              </a:tr>
              <a:tr h="183702">
                <a:tc>
                  <a:txBody>
                    <a:bodyPr/>
                    <a:lstStyle/>
                    <a:p>
                      <a:pPr marL="0" algn="l" defTabSz="1219200" rtl="0" eaLnBrk="1" latinLnBrk="0" hangingPunct="1"/>
                      <a:r>
                        <a:rPr lang="en" altLang="zh-CN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Ethernet</a:t>
                      </a:r>
                      <a:r>
                        <a:rPr lang="zh-CN" altLang="en-US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带宽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/>
                        <a:t>16</a:t>
                      </a:r>
                      <a:r>
                        <a:rPr lang="zh-CN" altLang="en-US" sz="1000" dirty="0"/>
                        <a:t> </a:t>
                      </a:r>
                      <a:r>
                        <a:rPr lang="en-US" altLang="zh-CN" sz="1000" dirty="0"/>
                        <a:t>x</a:t>
                      </a:r>
                      <a:r>
                        <a:rPr lang="zh-CN" altLang="en-US" sz="1000" dirty="0"/>
                        <a:t> </a:t>
                      </a:r>
                      <a:r>
                        <a:rPr lang="en-US" altLang="zh-CN" sz="1000" dirty="0"/>
                        <a:t>200Gb/s</a:t>
                      </a:r>
                      <a:endParaRPr lang="zh-CN" altLang="en-US" sz="10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/>
                        <a:t>256</a:t>
                      </a:r>
                      <a:r>
                        <a:rPr lang="zh-CN" altLang="en-US" sz="1000" dirty="0"/>
                        <a:t> </a:t>
                      </a:r>
                      <a:r>
                        <a:rPr lang="en-US" altLang="zh-CN" sz="1000" dirty="0"/>
                        <a:t>x</a:t>
                      </a:r>
                      <a:r>
                        <a:rPr lang="zh-CN" altLang="en-US" sz="1000" dirty="0"/>
                        <a:t> </a:t>
                      </a:r>
                      <a:r>
                        <a:rPr lang="en-US" altLang="zh-CN" sz="1000" dirty="0"/>
                        <a:t>200Gb/s</a:t>
                      </a:r>
                      <a:endParaRPr lang="zh-CN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/>
                        <a:t>18</a:t>
                      </a:r>
                      <a:r>
                        <a:rPr lang="zh-CN" altLang="en-US" sz="1000" dirty="0"/>
                        <a:t> </a:t>
                      </a:r>
                      <a:r>
                        <a:rPr lang="en-US" altLang="zh-CN" sz="1000" dirty="0"/>
                        <a:t>x</a:t>
                      </a:r>
                      <a:r>
                        <a:rPr lang="zh-CN" altLang="en-US" sz="1000" dirty="0"/>
                        <a:t> </a:t>
                      </a:r>
                      <a:r>
                        <a:rPr lang="en-US" altLang="zh-CN" sz="1000" dirty="0"/>
                        <a:t>400Gb/s</a:t>
                      </a:r>
                      <a:endParaRPr lang="zh-CN" altLang="en-US" sz="10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/>
                        <a:t>576</a:t>
                      </a:r>
                      <a:r>
                        <a:rPr lang="zh-CN" altLang="en-US" sz="1000" dirty="0"/>
                        <a:t> </a:t>
                      </a:r>
                      <a:r>
                        <a:rPr lang="en-US" altLang="zh-CN" sz="1000" dirty="0"/>
                        <a:t>x</a:t>
                      </a:r>
                      <a:r>
                        <a:rPr lang="zh-CN" altLang="en-US" sz="1000" dirty="0"/>
                        <a:t> </a:t>
                      </a:r>
                      <a:r>
                        <a:rPr lang="en-US" altLang="zh-CN" sz="1000" dirty="0"/>
                        <a:t>400Gb/s</a:t>
                      </a:r>
                      <a:endParaRPr lang="zh-CN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507819025"/>
                  </a:ext>
                </a:extLst>
              </a:tr>
              <a:tr h="183702">
                <a:tc>
                  <a:txBody>
                    <a:bodyPr/>
                    <a:lstStyle/>
                    <a:p>
                      <a:pPr marL="0" algn="l" defTabSz="1219200" rtl="0" eaLnBrk="1" latinLnBrk="0" hangingPunct="1"/>
                      <a:r>
                        <a:rPr lang="en-US" altLang="zh-CN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IB </a:t>
                      </a:r>
                      <a:r>
                        <a:rPr lang="zh-CN" altLang="en-US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带宽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/>
                        <a:t>32</a:t>
                      </a:r>
                      <a:r>
                        <a:rPr lang="zh-CN" altLang="en-US" sz="1000" dirty="0"/>
                        <a:t> </a:t>
                      </a:r>
                      <a:r>
                        <a:rPr lang="en-US" altLang="zh-CN" sz="1000" dirty="0"/>
                        <a:t>x</a:t>
                      </a:r>
                      <a:r>
                        <a:rPr lang="zh-CN" altLang="en-US" sz="1000" dirty="0"/>
                        <a:t> </a:t>
                      </a:r>
                      <a:r>
                        <a:rPr lang="en-US" altLang="zh-CN" sz="1000" dirty="0"/>
                        <a:t>400Gb/s</a:t>
                      </a:r>
                      <a:endParaRPr lang="zh-CN" altLang="en-US" sz="10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/>
                        <a:t>256</a:t>
                      </a:r>
                      <a:r>
                        <a:rPr lang="zh-CN" altLang="en-US" sz="1000" dirty="0"/>
                        <a:t> </a:t>
                      </a:r>
                      <a:r>
                        <a:rPr lang="en-US" altLang="zh-CN" sz="1000" dirty="0"/>
                        <a:t>x</a:t>
                      </a:r>
                      <a:r>
                        <a:rPr lang="zh-CN" altLang="en-US" sz="1000" dirty="0"/>
                        <a:t> </a:t>
                      </a:r>
                      <a:r>
                        <a:rPr lang="en-US" altLang="zh-CN" sz="1000" dirty="0"/>
                        <a:t>400Gb/s</a:t>
                      </a:r>
                      <a:endParaRPr lang="zh-CN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/>
                        <a:t>72</a:t>
                      </a:r>
                      <a:r>
                        <a:rPr lang="zh-CN" altLang="en-US" sz="1000" dirty="0"/>
                        <a:t> </a:t>
                      </a:r>
                      <a:r>
                        <a:rPr lang="en-US" altLang="zh-CN" sz="1000" dirty="0"/>
                        <a:t>x</a:t>
                      </a:r>
                      <a:r>
                        <a:rPr lang="zh-CN" altLang="en-US" sz="1000" dirty="0"/>
                        <a:t> </a:t>
                      </a:r>
                      <a:r>
                        <a:rPr lang="en-US" altLang="zh-CN" sz="1000" dirty="0"/>
                        <a:t>800Gb/s</a:t>
                      </a:r>
                      <a:endParaRPr lang="zh-CN" altLang="en-US" sz="10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/>
                        <a:t>576</a:t>
                      </a:r>
                      <a:r>
                        <a:rPr lang="zh-CN" altLang="en-US" sz="1000" dirty="0"/>
                        <a:t> </a:t>
                      </a:r>
                      <a:r>
                        <a:rPr lang="en-US" altLang="zh-CN" sz="1000" dirty="0"/>
                        <a:t>x</a:t>
                      </a:r>
                      <a:r>
                        <a:rPr lang="zh-CN" altLang="en-US" sz="1000" dirty="0"/>
                        <a:t> </a:t>
                      </a:r>
                      <a:r>
                        <a:rPr lang="en-US" altLang="zh-CN" sz="1000" dirty="0"/>
                        <a:t>800Gb/s</a:t>
                      </a:r>
                      <a:endParaRPr lang="zh-CN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844883205"/>
                  </a:ext>
                </a:extLst>
              </a:tr>
              <a:tr h="183702">
                <a:tc>
                  <a:txBody>
                    <a:bodyPr/>
                    <a:lstStyle/>
                    <a:p>
                      <a:pPr marL="0" algn="l" defTabSz="1219200" rtl="0" eaLnBrk="1" latinLnBrk="0" hangingPunct="1"/>
                      <a:r>
                        <a:rPr lang="en-US" altLang="zh-CN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GPUs</a:t>
                      </a:r>
                      <a:r>
                        <a:rPr lang="zh-CN" altLang="en-US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Power</a:t>
                      </a:r>
                      <a:endParaRPr lang="zh-CN" altLang="en-US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/>
                        <a:t>32</a:t>
                      </a:r>
                      <a:r>
                        <a:rPr lang="zh-CN" altLang="en-US" sz="1000" dirty="0"/>
                        <a:t> </a:t>
                      </a:r>
                      <a:r>
                        <a:rPr lang="en-US" altLang="zh-CN" sz="1000" dirty="0"/>
                        <a:t>x</a:t>
                      </a:r>
                      <a:r>
                        <a:rPr lang="zh-CN" altLang="en-US" sz="1000" dirty="0"/>
                        <a:t> </a:t>
                      </a:r>
                      <a:r>
                        <a:rPr lang="en-US" altLang="zh-CN" sz="1000" dirty="0"/>
                        <a:t>1kw=32kw</a:t>
                      </a:r>
                      <a:endParaRPr lang="zh-CN" altLang="en-US" sz="10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/>
                        <a:t>256</a:t>
                      </a:r>
                      <a:r>
                        <a:rPr lang="zh-CN" altLang="en-US" sz="1000" dirty="0"/>
                        <a:t> </a:t>
                      </a:r>
                      <a:r>
                        <a:rPr lang="en-US" altLang="zh-CN" sz="1000" dirty="0"/>
                        <a:t>x</a:t>
                      </a:r>
                      <a:r>
                        <a:rPr lang="zh-CN" altLang="en-US" sz="1000" dirty="0"/>
                        <a:t> </a:t>
                      </a:r>
                      <a:r>
                        <a:rPr lang="en-US" altLang="zh-CN" sz="1000" dirty="0"/>
                        <a:t>1kw=256kw</a:t>
                      </a:r>
                      <a:endParaRPr lang="zh-CN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/>
                        <a:t>36</a:t>
                      </a:r>
                      <a:r>
                        <a:rPr lang="zh-CN" altLang="en-US" sz="1000" dirty="0"/>
                        <a:t> </a:t>
                      </a:r>
                      <a:r>
                        <a:rPr lang="en-US" altLang="zh-CN" sz="1000" dirty="0"/>
                        <a:t>x</a:t>
                      </a:r>
                      <a:r>
                        <a:rPr lang="zh-CN" altLang="en-US" sz="1000" dirty="0"/>
                        <a:t> </a:t>
                      </a:r>
                      <a:r>
                        <a:rPr lang="en-US" altLang="zh-CN" sz="1000" dirty="0"/>
                        <a:t>2.7kw=97.2kw</a:t>
                      </a:r>
                      <a:endParaRPr lang="zh-CN" altLang="en-US" sz="10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/>
                        <a:t>288</a:t>
                      </a:r>
                      <a:r>
                        <a:rPr lang="zh-CN" altLang="en-US" sz="1000" dirty="0"/>
                        <a:t> </a:t>
                      </a:r>
                      <a:r>
                        <a:rPr lang="en-US" altLang="zh-CN" sz="1000" dirty="0"/>
                        <a:t>x</a:t>
                      </a:r>
                      <a:r>
                        <a:rPr lang="zh-CN" altLang="en-US" sz="1000" dirty="0"/>
                        <a:t> </a:t>
                      </a:r>
                      <a:r>
                        <a:rPr lang="en-US" altLang="zh-CN" sz="1000" dirty="0"/>
                        <a:t>2.7kw=777.6kw</a:t>
                      </a:r>
                      <a:endParaRPr lang="zh-CN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331675271"/>
                  </a:ext>
                </a:extLst>
              </a:tr>
              <a:tr h="183702"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网络产品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dirty="0"/>
                        <a:t>ConnectX-7</a:t>
                      </a:r>
                      <a:r>
                        <a:rPr lang="zh-CN" altLang="en-US" sz="1000" dirty="0"/>
                        <a:t> </a:t>
                      </a:r>
                      <a:r>
                        <a:rPr lang="en-US" altLang="zh-CN" sz="1000" dirty="0"/>
                        <a:t>NIC</a:t>
                      </a:r>
                      <a:endParaRPr lang="zh-CN" altLang="en-US" sz="10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dirty="0"/>
                        <a:t>ConnectX-8</a:t>
                      </a:r>
                      <a:r>
                        <a:rPr lang="zh-CN" altLang="en-US" sz="1000" dirty="0"/>
                        <a:t> </a:t>
                      </a:r>
                      <a:r>
                        <a:rPr lang="en-US" altLang="zh-CN" sz="1000" dirty="0"/>
                        <a:t>NIC</a:t>
                      </a:r>
                      <a:endParaRPr lang="zh-CN" altLang="en-US" sz="10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939184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659712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3">
            <a:extLst>
              <a:ext uri="{FF2B5EF4-FFF2-40B4-BE49-F238E27FC236}">
                <a16:creationId xmlns:a16="http://schemas.microsoft.com/office/drawing/2014/main" id="{3DF67D41-A790-925A-E77D-35F1B37F53DF}"/>
              </a:ext>
            </a:extLst>
          </p:cNvPr>
          <p:cNvSpPr txBox="1">
            <a:spLocks/>
          </p:cNvSpPr>
          <p:nvPr/>
        </p:nvSpPr>
        <p:spPr>
          <a:xfrm>
            <a:off x="481757" y="1910080"/>
            <a:ext cx="11161240" cy="4100440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zh-CN" altLang="en-US" sz="13800" dirty="0"/>
              <a:t>总结与思考</a:t>
            </a:r>
            <a:endParaRPr lang="en-US" altLang="zh-CN" sz="1380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89B7EE8-7E31-0E6B-AA30-C7AF446E9879}"/>
              </a:ext>
            </a:extLst>
          </p:cNvPr>
          <p:cNvSpPr txBox="1"/>
          <p:nvPr/>
        </p:nvSpPr>
        <p:spPr>
          <a:xfrm>
            <a:off x="553766" y="347617"/>
            <a:ext cx="3886154" cy="37702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zh-CN" sz="23900" b="1" dirty="0">
                <a:gradFill>
                  <a:gsLst>
                    <a:gs pos="4000">
                      <a:srgbClr val="126FFC"/>
                    </a:gs>
                    <a:gs pos="73000">
                      <a:srgbClr val="126FFC">
                        <a:alpha val="0"/>
                      </a:srgbClr>
                    </a:gs>
                  </a:gsLst>
                  <a:lin ang="5400000" scaled="1"/>
                </a:gra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04</a:t>
            </a:r>
            <a:endParaRPr kumimoji="1" lang="zh-CN" altLang="en-US" sz="23900" b="1" dirty="0">
              <a:gradFill>
                <a:gsLst>
                  <a:gs pos="4000">
                    <a:srgbClr val="126FFC"/>
                  </a:gs>
                  <a:gs pos="73000">
                    <a:srgbClr val="126FFC">
                      <a:alpha val="0"/>
                    </a:srgbClr>
                  </a:gs>
                </a:gsLst>
                <a:lin ang="5400000" scaled="1"/>
              </a:gra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580466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BB8E1C6F-92CB-284B-9606-63EE09C08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</p:spPr>
        <p:txBody>
          <a:bodyPr/>
          <a:lstStyle/>
          <a:p>
            <a:r>
              <a:rPr lang="en-US" altLang="zh-CN" dirty="0"/>
              <a:t>NVIDIA</a:t>
            </a:r>
            <a:r>
              <a:rPr lang="zh-CN" altLang="en-US" dirty="0"/>
              <a:t> </a:t>
            </a:r>
            <a:r>
              <a:rPr lang="en-US" altLang="zh-CN" dirty="0"/>
              <a:t>GPU</a:t>
            </a:r>
            <a:r>
              <a:rPr lang="zh-CN" altLang="en-US" dirty="0"/>
              <a:t>架构发展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82E5472F-C7C3-37BD-F6A9-FAD3C34B4FE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B200</a:t>
            </a:r>
            <a:r>
              <a:rPr lang="zh-CN" altLang="en-US" dirty="0"/>
              <a:t>、</a:t>
            </a:r>
            <a:r>
              <a:rPr lang="en-US" altLang="zh-CN" dirty="0"/>
              <a:t>B100</a:t>
            </a:r>
            <a:r>
              <a:rPr lang="zh-CN" altLang="en-US" dirty="0"/>
              <a:t>、</a:t>
            </a:r>
            <a:r>
              <a:rPr lang="en-US" altLang="zh-CN" dirty="0"/>
              <a:t>GB200</a:t>
            </a:r>
            <a:r>
              <a:rPr lang="zh-CN" altLang="en-US" dirty="0"/>
              <a:t>、</a:t>
            </a:r>
            <a:r>
              <a:rPr lang="en-US" altLang="zh-CN" dirty="0"/>
              <a:t>NVL72</a:t>
            </a:r>
            <a:r>
              <a:rPr lang="zh-CN" altLang="en-US" dirty="0"/>
              <a:t>、</a:t>
            </a:r>
            <a:r>
              <a:rPr lang="en-US" altLang="zh-CN" dirty="0"/>
              <a:t>NVL32</a:t>
            </a:r>
            <a:r>
              <a:rPr lang="zh-CN" altLang="en-US" dirty="0"/>
              <a:t>、</a:t>
            </a:r>
            <a:r>
              <a:rPr lang="en-US" altLang="zh-CN" dirty="0"/>
              <a:t>SuperPod</a:t>
            </a:r>
            <a:r>
              <a:rPr lang="zh-CN" altLang="en-US" dirty="0"/>
              <a:t>、</a:t>
            </a:r>
            <a:r>
              <a:rPr lang="en-US" altLang="zh-CN" dirty="0"/>
              <a:t>GH200</a:t>
            </a:r>
            <a:r>
              <a:rPr lang="zh-CN" altLang="en-US" dirty="0"/>
              <a:t>、</a:t>
            </a:r>
            <a:r>
              <a:rPr lang="en-US" altLang="zh-CN" dirty="0"/>
              <a:t>H200</a:t>
            </a:r>
            <a:r>
              <a:rPr lang="zh-CN" altLang="en-US" dirty="0"/>
              <a:t>、</a:t>
            </a:r>
            <a:r>
              <a:rPr lang="en-US" altLang="zh-CN" dirty="0"/>
              <a:t>H100</a:t>
            </a:r>
            <a:r>
              <a:rPr lang="zh-CN" altLang="en-US" dirty="0"/>
              <a:t>、</a:t>
            </a:r>
            <a:r>
              <a:rPr lang="en-US" altLang="zh-CN" dirty="0"/>
              <a:t>L20</a:t>
            </a:r>
            <a:r>
              <a:rPr lang="zh-CN" altLang="en-US" dirty="0"/>
              <a:t>、</a:t>
            </a:r>
            <a:r>
              <a:rPr lang="en-US" altLang="zh-CN" dirty="0"/>
              <a:t>SuperPod-576</a:t>
            </a:r>
          </a:p>
          <a:p>
            <a:r>
              <a:rPr lang="en" altLang="zh-CN" dirty="0"/>
              <a:t>ConnectX-800G</a:t>
            </a:r>
            <a:r>
              <a:rPr lang="zh-CN" altLang="en-US" dirty="0"/>
              <a:t> 网卡、网络交换机</a:t>
            </a:r>
            <a:endParaRPr lang="en-US" altLang="zh-CN" dirty="0"/>
          </a:p>
        </p:txBody>
      </p:sp>
      <p:pic>
        <p:nvPicPr>
          <p:cNvPr id="9218" name="Picture 2" descr="NVIDIA DGX GB200 NVL72 | DELTA Computer Products GmbH">
            <a:extLst>
              <a:ext uri="{FF2B5EF4-FFF2-40B4-BE49-F238E27FC236}">
                <a16:creationId xmlns:a16="http://schemas.microsoft.com/office/drawing/2014/main" id="{12DB6D24-1335-578F-09B5-126EA14D6D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396"/>
          <a:stretch/>
        </p:blipFill>
        <p:spPr bwMode="auto">
          <a:xfrm>
            <a:off x="261017" y="3074448"/>
            <a:ext cx="11573127" cy="2423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11600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BB8E1C6F-92CB-284B-9606-63EE09C08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</p:spPr>
        <p:txBody>
          <a:bodyPr/>
          <a:lstStyle/>
          <a:p>
            <a:r>
              <a:rPr lang="en-US" altLang="zh-CN" dirty="0"/>
              <a:t>NVIDIA</a:t>
            </a:r>
            <a:r>
              <a:rPr lang="zh-CN" altLang="en-US" dirty="0"/>
              <a:t> </a:t>
            </a:r>
            <a:r>
              <a:rPr lang="en-US" altLang="zh-CN" dirty="0"/>
              <a:t>GPU</a:t>
            </a:r>
            <a:r>
              <a:rPr lang="zh-CN" altLang="en-US" dirty="0"/>
              <a:t>架构发展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82E5472F-C7C3-37BD-F6A9-FAD3C34B4FE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B200</a:t>
            </a:r>
            <a:r>
              <a:rPr lang="zh-CN" altLang="en-US" dirty="0"/>
              <a:t>、</a:t>
            </a:r>
            <a:r>
              <a:rPr lang="en-US" altLang="zh-CN" dirty="0"/>
              <a:t>B100</a:t>
            </a:r>
            <a:r>
              <a:rPr lang="zh-CN" altLang="en-US" dirty="0"/>
              <a:t>、</a:t>
            </a:r>
            <a:r>
              <a:rPr lang="en-US" altLang="zh-CN" dirty="0"/>
              <a:t>GB200</a:t>
            </a:r>
            <a:r>
              <a:rPr lang="zh-CN" altLang="en-US" dirty="0"/>
              <a:t>、</a:t>
            </a:r>
            <a:r>
              <a:rPr lang="en-US" altLang="zh-CN" dirty="0"/>
              <a:t>NVL72</a:t>
            </a:r>
            <a:r>
              <a:rPr lang="zh-CN" altLang="en-US" dirty="0"/>
              <a:t>、</a:t>
            </a:r>
            <a:r>
              <a:rPr lang="en-US" altLang="zh-CN" dirty="0"/>
              <a:t>NVL32</a:t>
            </a:r>
            <a:r>
              <a:rPr lang="zh-CN" altLang="en-US" dirty="0"/>
              <a:t>、</a:t>
            </a:r>
            <a:r>
              <a:rPr lang="en-US" altLang="zh-CN" dirty="0"/>
              <a:t>SuperPod</a:t>
            </a:r>
            <a:r>
              <a:rPr lang="zh-CN" altLang="en-US" dirty="0"/>
              <a:t>、</a:t>
            </a:r>
            <a:r>
              <a:rPr lang="en-US" altLang="zh-CN" dirty="0"/>
              <a:t>GH200</a:t>
            </a:r>
            <a:r>
              <a:rPr lang="zh-CN" altLang="en-US" dirty="0"/>
              <a:t>、</a:t>
            </a:r>
            <a:r>
              <a:rPr lang="en-US" altLang="zh-CN" dirty="0"/>
              <a:t>H200</a:t>
            </a:r>
            <a:r>
              <a:rPr lang="zh-CN" altLang="en-US" dirty="0"/>
              <a:t>、</a:t>
            </a:r>
            <a:r>
              <a:rPr lang="en-US" altLang="zh-CN" dirty="0"/>
              <a:t>H100</a:t>
            </a:r>
            <a:r>
              <a:rPr lang="zh-CN" altLang="en-US" dirty="0"/>
              <a:t>、</a:t>
            </a:r>
            <a:r>
              <a:rPr lang="en-US" altLang="zh-CN" dirty="0"/>
              <a:t>L20</a:t>
            </a:r>
            <a:r>
              <a:rPr lang="zh-CN" altLang="en-US" dirty="0"/>
              <a:t>、</a:t>
            </a:r>
            <a:r>
              <a:rPr lang="en-US" altLang="zh-CN" dirty="0"/>
              <a:t>SuperPod-576</a:t>
            </a:r>
          </a:p>
          <a:p>
            <a:r>
              <a:rPr lang="en" altLang="zh-CN" dirty="0"/>
              <a:t>ConnectX-800G</a:t>
            </a:r>
            <a:r>
              <a:rPr lang="zh-CN" altLang="en-US" dirty="0"/>
              <a:t>网卡、网络交换机</a:t>
            </a:r>
            <a:endParaRPr lang="en-US" altLang="zh-CN" dirty="0"/>
          </a:p>
        </p:txBody>
      </p:sp>
      <p:pic>
        <p:nvPicPr>
          <p:cNvPr id="9218" name="Picture 2" descr="NVIDIA DGX GB200 NVL72 | DELTA Computer Products GmbH">
            <a:extLst>
              <a:ext uri="{FF2B5EF4-FFF2-40B4-BE49-F238E27FC236}">
                <a16:creationId xmlns:a16="http://schemas.microsoft.com/office/drawing/2014/main" id="{12DB6D24-1335-578F-09B5-126EA14D6D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396"/>
          <a:stretch/>
        </p:blipFill>
        <p:spPr bwMode="auto">
          <a:xfrm>
            <a:off x="261017" y="3074448"/>
            <a:ext cx="11573127" cy="2423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97353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6880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AF9DC2CC-653D-8285-2EB4-22C7CF58A0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Reference</a:t>
            </a:r>
            <a:r>
              <a:rPr lang="zh-CN" altLang="en-US" dirty="0"/>
              <a:t> 参考</a:t>
            </a:r>
            <a:r>
              <a:rPr lang="en-US" altLang="zh-CN" dirty="0"/>
              <a:t>&amp;</a:t>
            </a:r>
            <a:r>
              <a:rPr lang="zh-CN" altLang="en-US" dirty="0"/>
              <a:t>引用</a:t>
            </a:r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1A6F168E-A39D-FEB8-083F-AF4A5577396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" altLang="zh-CN" sz="1400" dirty="0">
                <a:hlinkClick r:id="rId2"/>
              </a:rPr>
              <a:t>https://www.fibermall.com/blog/nvidia-b100-b200-gh200-nvl72-superpod.htm</a:t>
            </a:r>
            <a:endParaRPr lang="en" altLang="zh-CN" sz="1400" dirty="0"/>
          </a:p>
          <a:p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612252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">
            <a:extLst>
              <a:ext uri="{FF2B5EF4-FFF2-40B4-BE49-F238E27FC236}">
                <a16:creationId xmlns:a16="http://schemas.microsoft.com/office/drawing/2014/main" id="{2D6137EB-F023-EF48-BB4E-6D27BB5BB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Huawei Sans" panose="020C0503030203020204" pitchFamily="34" charset="0"/>
              </a:rPr>
              <a:t>本节内容</a:t>
            </a:r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8393B2C-B405-D05E-BACE-2FEBA54F1D2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ctr"/>
          <a:lstStyle/>
          <a:p>
            <a:pPr>
              <a:lnSpc>
                <a:spcPct val="200000"/>
              </a:lnSpc>
            </a:pPr>
            <a:r>
              <a:rPr lang="zh-CN" altLang="en-US" sz="2800" dirty="0"/>
              <a:t>单 </a:t>
            </a:r>
            <a:r>
              <a:rPr lang="en-US" altLang="zh-CN" sz="2800" dirty="0"/>
              <a:t>GPU</a:t>
            </a:r>
            <a:r>
              <a:rPr lang="zh-CN" altLang="en-US" sz="2800" dirty="0"/>
              <a:t> 介绍</a:t>
            </a:r>
            <a:endParaRPr lang="en-US" altLang="zh-CN" sz="2800" dirty="0"/>
          </a:p>
          <a:p>
            <a:pPr>
              <a:lnSpc>
                <a:spcPct val="200000"/>
              </a:lnSpc>
            </a:pPr>
            <a:r>
              <a:rPr lang="en-US" altLang="zh-CN" sz="2800" dirty="0"/>
              <a:t> HGX</a:t>
            </a:r>
            <a:r>
              <a:rPr lang="zh-CN" altLang="en-US" sz="2800" dirty="0"/>
              <a:t> 产品</a:t>
            </a:r>
            <a:endParaRPr lang="en-US" altLang="zh-CN" sz="2800" dirty="0"/>
          </a:p>
          <a:p>
            <a:pPr>
              <a:lnSpc>
                <a:spcPct val="200000"/>
              </a:lnSpc>
            </a:pPr>
            <a:r>
              <a:rPr lang="en-US" altLang="zh-CN" sz="2800" dirty="0"/>
              <a:t> NVL</a:t>
            </a:r>
            <a:r>
              <a:rPr lang="zh-CN" altLang="en-US" sz="2800" dirty="0"/>
              <a:t> 产品</a:t>
            </a:r>
          </a:p>
        </p:txBody>
      </p:sp>
    </p:spTree>
    <p:extLst>
      <p:ext uri="{BB962C8B-B14F-4D97-AF65-F5344CB8AC3E}">
        <p14:creationId xmlns:p14="http://schemas.microsoft.com/office/powerpoint/2010/main" val="26096874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3">
            <a:extLst>
              <a:ext uri="{FF2B5EF4-FFF2-40B4-BE49-F238E27FC236}">
                <a16:creationId xmlns:a16="http://schemas.microsoft.com/office/drawing/2014/main" id="{3DF67D41-A790-925A-E77D-35F1B37F53DF}"/>
              </a:ext>
            </a:extLst>
          </p:cNvPr>
          <p:cNvSpPr txBox="1">
            <a:spLocks/>
          </p:cNvSpPr>
          <p:nvPr/>
        </p:nvSpPr>
        <p:spPr>
          <a:xfrm>
            <a:off x="481757" y="1910080"/>
            <a:ext cx="11161240" cy="4100440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zh-CN" sz="13800" dirty="0"/>
              <a:t>GPU</a:t>
            </a:r>
            <a:r>
              <a:rPr lang="zh-CN" altLang="en-US" sz="13800" dirty="0"/>
              <a:t>产品介绍</a:t>
            </a:r>
            <a:endParaRPr lang="en-US" altLang="zh-CN" sz="1380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89B7EE8-7E31-0E6B-AA30-C7AF446E9879}"/>
              </a:ext>
            </a:extLst>
          </p:cNvPr>
          <p:cNvSpPr txBox="1"/>
          <p:nvPr/>
        </p:nvSpPr>
        <p:spPr>
          <a:xfrm>
            <a:off x="553766" y="347617"/>
            <a:ext cx="3886154" cy="37702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zh-CN" sz="23900" b="1" dirty="0">
                <a:gradFill>
                  <a:gsLst>
                    <a:gs pos="4000">
                      <a:srgbClr val="126FFC"/>
                    </a:gs>
                    <a:gs pos="73000">
                      <a:srgbClr val="126FFC">
                        <a:alpha val="0"/>
                      </a:srgbClr>
                    </a:gs>
                  </a:gsLst>
                  <a:lin ang="5400000" scaled="1"/>
                </a:gra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01</a:t>
            </a:r>
            <a:endParaRPr kumimoji="1" lang="zh-CN" altLang="en-US" sz="23900" b="1" dirty="0">
              <a:gradFill>
                <a:gsLst>
                  <a:gs pos="4000">
                    <a:srgbClr val="126FFC"/>
                  </a:gs>
                  <a:gs pos="73000">
                    <a:srgbClr val="126FFC">
                      <a:alpha val="0"/>
                    </a:srgbClr>
                  </a:gs>
                </a:gsLst>
                <a:lin ang="5400000" scaled="1"/>
              </a:gra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606477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8DDBE907-0411-D548-662F-22539E574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 </a:t>
            </a:r>
            <a:r>
              <a:rPr lang="en-US" altLang="zh-CN" dirty="0"/>
              <a:t>GPU</a:t>
            </a:r>
            <a:r>
              <a:rPr lang="zh-CN" altLang="en-US" dirty="0"/>
              <a:t> 产品介绍</a:t>
            </a: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D31CF18A-F02B-CEB4-4398-8138B645AB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1244177"/>
              </p:ext>
            </p:extLst>
          </p:nvPr>
        </p:nvGraphicFramePr>
        <p:xfrm>
          <a:off x="359599" y="1541124"/>
          <a:ext cx="11227509" cy="475846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47501">
                  <a:extLst>
                    <a:ext uri="{9D8B030D-6E8A-4147-A177-3AD203B41FA5}">
                      <a16:colId xmlns:a16="http://schemas.microsoft.com/office/drawing/2014/main" val="2592836588"/>
                    </a:ext>
                  </a:extLst>
                </a:gridCol>
                <a:gridCol w="1247501">
                  <a:extLst>
                    <a:ext uri="{9D8B030D-6E8A-4147-A177-3AD203B41FA5}">
                      <a16:colId xmlns:a16="http://schemas.microsoft.com/office/drawing/2014/main" val="3815546655"/>
                    </a:ext>
                  </a:extLst>
                </a:gridCol>
                <a:gridCol w="1247501">
                  <a:extLst>
                    <a:ext uri="{9D8B030D-6E8A-4147-A177-3AD203B41FA5}">
                      <a16:colId xmlns:a16="http://schemas.microsoft.com/office/drawing/2014/main" val="406360008"/>
                    </a:ext>
                  </a:extLst>
                </a:gridCol>
                <a:gridCol w="1247501">
                  <a:extLst>
                    <a:ext uri="{9D8B030D-6E8A-4147-A177-3AD203B41FA5}">
                      <a16:colId xmlns:a16="http://schemas.microsoft.com/office/drawing/2014/main" val="352634218"/>
                    </a:ext>
                  </a:extLst>
                </a:gridCol>
                <a:gridCol w="1247501">
                  <a:extLst>
                    <a:ext uri="{9D8B030D-6E8A-4147-A177-3AD203B41FA5}">
                      <a16:colId xmlns:a16="http://schemas.microsoft.com/office/drawing/2014/main" val="4222819382"/>
                    </a:ext>
                  </a:extLst>
                </a:gridCol>
                <a:gridCol w="1247501">
                  <a:extLst>
                    <a:ext uri="{9D8B030D-6E8A-4147-A177-3AD203B41FA5}">
                      <a16:colId xmlns:a16="http://schemas.microsoft.com/office/drawing/2014/main" val="4261536517"/>
                    </a:ext>
                  </a:extLst>
                </a:gridCol>
                <a:gridCol w="1247501">
                  <a:extLst>
                    <a:ext uri="{9D8B030D-6E8A-4147-A177-3AD203B41FA5}">
                      <a16:colId xmlns:a16="http://schemas.microsoft.com/office/drawing/2014/main" val="3946408147"/>
                    </a:ext>
                  </a:extLst>
                </a:gridCol>
                <a:gridCol w="1247501">
                  <a:extLst>
                    <a:ext uri="{9D8B030D-6E8A-4147-A177-3AD203B41FA5}">
                      <a16:colId xmlns:a16="http://schemas.microsoft.com/office/drawing/2014/main" val="3745941343"/>
                    </a:ext>
                  </a:extLst>
                </a:gridCol>
                <a:gridCol w="1247501">
                  <a:extLst>
                    <a:ext uri="{9D8B030D-6E8A-4147-A177-3AD203B41FA5}">
                      <a16:colId xmlns:a16="http://schemas.microsoft.com/office/drawing/2014/main" val="857222242"/>
                    </a:ext>
                  </a:extLst>
                </a:gridCol>
              </a:tblGrid>
              <a:tr h="375668">
                <a:tc>
                  <a:txBody>
                    <a:bodyPr/>
                    <a:lstStyle/>
                    <a:p>
                      <a:r>
                        <a:rPr lang="zh-CN" altLang="en-US" sz="1200" b="1" dirty="0"/>
                        <a:t>产品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/>
                        <a:t>A100</a:t>
                      </a:r>
                      <a:endParaRPr lang="zh-CN" altLang="en-US" sz="1200" b="1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/>
                        <a:t>H100</a:t>
                      </a:r>
                      <a:endParaRPr lang="zh-CN" altLang="en-US" sz="1200" b="1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/>
                        <a:t>H200</a:t>
                      </a:r>
                      <a:endParaRPr lang="zh-CN" altLang="en-US" sz="1200" b="1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/>
                        <a:t>GH200</a:t>
                      </a:r>
                      <a:endParaRPr lang="zh-CN" altLang="en-US" sz="1200" b="1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/>
                        <a:t>B100</a:t>
                      </a:r>
                      <a:endParaRPr lang="zh-CN" altLang="en-US" sz="1200" b="1" dirty="0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/>
                        <a:t>B200</a:t>
                      </a:r>
                      <a:endParaRPr lang="zh-CN" altLang="en-US" sz="1200" b="1" dirty="0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/>
                        <a:t>Full</a:t>
                      </a:r>
                      <a:r>
                        <a:rPr lang="zh-CN" altLang="en-US" sz="1200" b="1" dirty="0"/>
                        <a:t> </a:t>
                      </a:r>
                      <a:r>
                        <a:rPr lang="en-US" altLang="zh-CN" sz="1200" b="1" dirty="0"/>
                        <a:t>B200</a:t>
                      </a:r>
                      <a:endParaRPr lang="zh-CN" altLang="en-US" sz="1200" b="1" dirty="0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/>
                        <a:t>GB200</a:t>
                      </a:r>
                      <a:endParaRPr lang="zh-CN" altLang="en-US" sz="1200" b="1" dirty="0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9776821"/>
                  </a:ext>
                </a:extLst>
              </a:tr>
              <a:tr h="375668">
                <a:tc>
                  <a:txBody>
                    <a:bodyPr/>
                    <a:lstStyle/>
                    <a:p>
                      <a:r>
                        <a:rPr lang="zh-CN" altLang="en-US" sz="1200" b="1" dirty="0"/>
                        <a:t>架构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/>
                        <a:t>Ampere</a:t>
                      </a:r>
                      <a:endParaRPr lang="zh-CN" altLang="en-US" sz="1200" b="1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zh-CN" sz="1200" b="1" dirty="0"/>
                        <a:t>Hopper</a:t>
                      </a:r>
                      <a:endParaRPr lang="zh-CN" altLang="en-US" sz="1200" b="1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 anchor="ctr"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zh-CN" sz="1200" b="1" dirty="0"/>
                        <a:t>Blackwell</a:t>
                      </a:r>
                      <a:endParaRPr lang="zh-CN" altLang="en-US" sz="1200" b="1" dirty="0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57573249"/>
                  </a:ext>
                </a:extLst>
              </a:tr>
              <a:tr h="375668">
                <a:tc>
                  <a:txBody>
                    <a:bodyPr/>
                    <a:lstStyle/>
                    <a:p>
                      <a:r>
                        <a:rPr lang="en-US" altLang="zh-CN" sz="1200" b="1" dirty="0"/>
                        <a:t>HBM</a:t>
                      </a:r>
                      <a:r>
                        <a:rPr lang="zh-CN" altLang="en-US" sz="1200" b="1" dirty="0"/>
                        <a:t> 大小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80GB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80GB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141GB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96GB/141GB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180GB/192GB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180GB/192GB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192GB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384GB</a:t>
                      </a:r>
                      <a:endParaRPr lang="zh-CN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99242750"/>
                  </a:ext>
                </a:extLst>
              </a:tr>
              <a:tr h="375668">
                <a:tc>
                  <a:txBody>
                    <a:bodyPr/>
                    <a:lstStyle/>
                    <a:p>
                      <a:r>
                        <a:rPr lang="en-US" altLang="zh-CN" sz="1200" b="1" dirty="0"/>
                        <a:t>HBM </a:t>
                      </a:r>
                      <a:r>
                        <a:rPr lang="zh-CN" altLang="en-US" sz="1200" b="1" dirty="0"/>
                        <a:t>带宽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2TB/s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3.35TB/s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4.8TB/s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4TB/s</a:t>
                      </a:r>
                      <a:r>
                        <a:rPr lang="zh-CN" altLang="en-US" sz="1200" dirty="0"/>
                        <a:t> </a:t>
                      </a:r>
                      <a:r>
                        <a:rPr lang="en-US" altLang="zh-CN" sz="1200" dirty="0"/>
                        <a:t>4.9TB/s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8TB/s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8TB/s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8TB/s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16TB/s</a:t>
                      </a:r>
                      <a:endParaRPr lang="zh-CN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52946499"/>
                  </a:ext>
                </a:extLst>
              </a:tr>
              <a:tr h="375668">
                <a:tc>
                  <a:txBody>
                    <a:bodyPr/>
                    <a:lstStyle/>
                    <a:p>
                      <a:r>
                        <a:rPr lang="en-US" altLang="zh-CN" sz="1200" b="1" dirty="0"/>
                        <a:t>FP16</a:t>
                      </a:r>
                      <a:r>
                        <a:rPr lang="zh-CN" altLang="en-US" sz="1200" b="1" dirty="0"/>
                        <a:t> </a:t>
                      </a:r>
                      <a:r>
                        <a:rPr lang="en-US" altLang="zh-CN" sz="1200" b="1" dirty="0"/>
                        <a:t>(FLOPS)</a:t>
                      </a:r>
                      <a:endParaRPr lang="zh-CN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312T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1P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1P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1P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1.75P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2.25P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2.5P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5P</a:t>
                      </a:r>
                      <a:endParaRPr lang="zh-CN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4050419"/>
                  </a:ext>
                </a:extLst>
              </a:tr>
              <a:tr h="375668">
                <a:tc>
                  <a:txBody>
                    <a:bodyPr/>
                    <a:lstStyle/>
                    <a:p>
                      <a:r>
                        <a:rPr lang="en-US" altLang="zh-CN" sz="1200" b="1" dirty="0"/>
                        <a:t>INT8</a:t>
                      </a:r>
                      <a:r>
                        <a:rPr lang="zh-CN" altLang="en-US" sz="1200" b="1" dirty="0"/>
                        <a:t> </a:t>
                      </a:r>
                      <a:r>
                        <a:rPr lang="en-US" altLang="zh-CN" sz="1200" b="1" dirty="0"/>
                        <a:t>(OPS)</a:t>
                      </a:r>
                      <a:endParaRPr lang="zh-CN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624T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2P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2P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2P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3.5P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4.5P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5P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10P</a:t>
                      </a:r>
                      <a:endParaRPr lang="zh-CN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53886213"/>
                  </a:ext>
                </a:extLst>
              </a:tr>
              <a:tr h="375668">
                <a:tc>
                  <a:txBody>
                    <a:bodyPr/>
                    <a:lstStyle/>
                    <a:p>
                      <a:r>
                        <a:rPr lang="en-US" altLang="zh-CN" sz="1200" b="1" dirty="0"/>
                        <a:t>FP8</a:t>
                      </a:r>
                      <a:r>
                        <a:rPr lang="zh-CN" altLang="en-US" sz="1200" b="1" dirty="0"/>
                        <a:t> </a:t>
                      </a:r>
                      <a:r>
                        <a:rPr lang="en-US" altLang="zh-CN" sz="1200" b="1" dirty="0"/>
                        <a:t>(FLOPS)</a:t>
                      </a:r>
                      <a:endParaRPr lang="zh-CN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N</a:t>
                      </a:r>
                      <a:endParaRPr lang="zh-CN" altLang="en-US" sz="1200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2P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2P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2P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3.5P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4.5P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5P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10P</a:t>
                      </a:r>
                      <a:endParaRPr lang="zh-CN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7964262"/>
                  </a:ext>
                </a:extLst>
              </a:tr>
              <a:tr h="375668">
                <a:tc>
                  <a:txBody>
                    <a:bodyPr/>
                    <a:lstStyle/>
                    <a:p>
                      <a:r>
                        <a:rPr lang="en-US" altLang="zh-CN" sz="1200" b="1" dirty="0"/>
                        <a:t>FP6</a:t>
                      </a:r>
                      <a:r>
                        <a:rPr lang="zh-CN" altLang="en-US" sz="1200" b="1" dirty="0"/>
                        <a:t> </a:t>
                      </a:r>
                      <a:r>
                        <a:rPr lang="en-US" altLang="zh-CN" sz="1200" b="1" dirty="0"/>
                        <a:t>(FLOPS)</a:t>
                      </a:r>
                      <a:endParaRPr lang="zh-CN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N</a:t>
                      </a:r>
                      <a:endParaRPr lang="zh-CN" altLang="en-US" sz="1200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N</a:t>
                      </a:r>
                      <a:endParaRPr lang="zh-CN" altLang="en-US" sz="1200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N</a:t>
                      </a:r>
                      <a:endParaRPr lang="zh-CN" altLang="en-US" sz="1200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N</a:t>
                      </a:r>
                      <a:endParaRPr lang="zh-CN" altLang="en-US" sz="1200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3.5P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4.5P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5P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10P</a:t>
                      </a:r>
                      <a:endParaRPr lang="zh-CN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42708642"/>
                  </a:ext>
                </a:extLst>
              </a:tr>
              <a:tr h="375668">
                <a:tc>
                  <a:txBody>
                    <a:bodyPr/>
                    <a:lstStyle/>
                    <a:p>
                      <a:r>
                        <a:rPr lang="en-US" altLang="zh-CN" sz="1200" b="1" dirty="0"/>
                        <a:t>FP4</a:t>
                      </a:r>
                      <a:r>
                        <a:rPr lang="zh-CN" altLang="en-US" sz="1200" b="1" dirty="0"/>
                        <a:t> </a:t>
                      </a:r>
                      <a:r>
                        <a:rPr lang="en-US" altLang="zh-CN" sz="1200" b="1" dirty="0"/>
                        <a:t>(FLOPS)</a:t>
                      </a:r>
                      <a:endParaRPr lang="zh-CN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N</a:t>
                      </a:r>
                      <a:endParaRPr lang="zh-CN" altLang="en-US" sz="1200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N</a:t>
                      </a:r>
                      <a:endParaRPr lang="zh-CN" altLang="en-US" sz="1200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N</a:t>
                      </a:r>
                      <a:endParaRPr lang="zh-CN" altLang="en-US" sz="1200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N</a:t>
                      </a:r>
                      <a:endParaRPr lang="zh-CN" altLang="en-US" sz="1200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7P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9P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10P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20P</a:t>
                      </a:r>
                      <a:endParaRPr lang="zh-CN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31146131"/>
                  </a:ext>
                </a:extLst>
              </a:tr>
              <a:tr h="375668">
                <a:tc>
                  <a:txBody>
                    <a:bodyPr/>
                    <a:lstStyle/>
                    <a:p>
                      <a:r>
                        <a:rPr lang="en-US" altLang="zh-CN" sz="1200" b="1" dirty="0"/>
                        <a:t>NVLink</a:t>
                      </a:r>
                      <a:r>
                        <a:rPr lang="zh-CN" altLang="en-US" sz="1200" b="1" dirty="0"/>
                        <a:t> 带宽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600GB/s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900GB/s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900GB/s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900GB/s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1.8TB/s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1.8TB/s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1.8TB/s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3.6TB/s</a:t>
                      </a:r>
                      <a:endParaRPr lang="zh-CN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78173319"/>
                  </a:ext>
                </a:extLst>
              </a:tr>
              <a:tr h="375668">
                <a:tc>
                  <a:txBody>
                    <a:bodyPr/>
                    <a:lstStyle/>
                    <a:p>
                      <a:r>
                        <a:rPr lang="en-US" altLang="zh-CN" sz="1200" b="1" dirty="0"/>
                        <a:t>Powers</a:t>
                      </a:r>
                      <a:endParaRPr lang="zh-CN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400w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700w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700w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1000w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700w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1000w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1200w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2700w</a:t>
                      </a:r>
                      <a:endParaRPr lang="zh-CN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07819025"/>
                  </a:ext>
                </a:extLst>
              </a:tr>
              <a:tr h="626113">
                <a:tc>
                  <a:txBody>
                    <a:bodyPr/>
                    <a:lstStyle/>
                    <a:p>
                      <a:r>
                        <a:rPr lang="en-US" altLang="zh-CN" sz="1200" b="1" dirty="0"/>
                        <a:t>Others</a:t>
                      </a:r>
                      <a:endParaRPr lang="zh-CN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1</a:t>
                      </a:r>
                      <a:r>
                        <a:rPr lang="zh-CN" altLang="en-US" sz="1200" dirty="0"/>
                        <a:t> </a:t>
                      </a:r>
                      <a:r>
                        <a:rPr lang="en-US" altLang="zh-CN" sz="1200" dirty="0"/>
                        <a:t>Die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1</a:t>
                      </a:r>
                      <a:r>
                        <a:rPr lang="zh-CN" altLang="en-US" sz="1200" dirty="0"/>
                        <a:t> </a:t>
                      </a:r>
                      <a:r>
                        <a:rPr lang="en-US" altLang="zh-CN" sz="1200" dirty="0"/>
                        <a:t>Die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1</a:t>
                      </a:r>
                      <a:r>
                        <a:rPr lang="zh-CN" altLang="en-US" sz="1200" dirty="0"/>
                        <a:t> </a:t>
                      </a:r>
                      <a:r>
                        <a:rPr lang="en-US" altLang="zh-CN" sz="1200" dirty="0"/>
                        <a:t>Die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1</a:t>
                      </a:r>
                      <a:r>
                        <a:rPr lang="zh-CN" altLang="en-US" sz="1200" dirty="0"/>
                        <a:t> </a:t>
                      </a:r>
                      <a:r>
                        <a:rPr lang="en-US" altLang="zh-CN" sz="1200" dirty="0"/>
                        <a:t>Grace</a:t>
                      </a:r>
                      <a:r>
                        <a:rPr lang="zh-CN" altLang="en-US" sz="1200" dirty="0"/>
                        <a:t> </a:t>
                      </a:r>
                      <a:r>
                        <a:rPr lang="en-US" altLang="zh-CN" sz="1200" dirty="0"/>
                        <a:t>CPU</a:t>
                      </a:r>
                      <a:r>
                        <a:rPr lang="zh-CN" altLang="en-US" sz="1200" dirty="0"/>
                        <a:t> </a:t>
                      </a:r>
                      <a:r>
                        <a:rPr lang="en-US" altLang="zh-CN" sz="1200" dirty="0"/>
                        <a:t>+</a:t>
                      </a:r>
                      <a:r>
                        <a:rPr lang="zh-CN" altLang="en-US" sz="1200" dirty="0"/>
                        <a:t> </a:t>
                      </a:r>
                      <a:r>
                        <a:rPr lang="en-US" altLang="zh-CN" sz="1200" dirty="0"/>
                        <a:t>1</a:t>
                      </a:r>
                      <a:r>
                        <a:rPr lang="zh-CN" altLang="en-US" sz="1200" dirty="0"/>
                        <a:t> </a:t>
                      </a:r>
                      <a:r>
                        <a:rPr lang="en-US" altLang="zh-CN" sz="1200" dirty="0"/>
                        <a:t>H200</a:t>
                      </a:r>
                      <a:r>
                        <a:rPr lang="zh-CN" altLang="en-US" sz="1200" dirty="0"/>
                        <a:t> </a:t>
                      </a:r>
                      <a:r>
                        <a:rPr lang="en-US" altLang="zh-CN" sz="1200" dirty="0"/>
                        <a:t>GPU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2</a:t>
                      </a:r>
                      <a:r>
                        <a:rPr lang="zh-CN" altLang="en-US" sz="1200" dirty="0"/>
                        <a:t> </a:t>
                      </a:r>
                      <a:r>
                        <a:rPr lang="en-US" altLang="zh-CN" sz="1200" dirty="0"/>
                        <a:t>Die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2</a:t>
                      </a:r>
                      <a:r>
                        <a:rPr lang="zh-CN" altLang="en-US" sz="1200" dirty="0"/>
                        <a:t> </a:t>
                      </a:r>
                      <a:r>
                        <a:rPr lang="en-US" altLang="zh-CN" sz="1200" dirty="0"/>
                        <a:t>Die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dirty="0"/>
                        <a:t>2</a:t>
                      </a:r>
                      <a:r>
                        <a:rPr lang="zh-CN" altLang="en-US" sz="1200" dirty="0"/>
                        <a:t> </a:t>
                      </a:r>
                      <a:r>
                        <a:rPr lang="en-US" altLang="zh-CN" sz="1200" dirty="0"/>
                        <a:t>Die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1</a:t>
                      </a:r>
                      <a:r>
                        <a:rPr lang="zh-CN" altLang="en-US" sz="1200" dirty="0"/>
                        <a:t> </a:t>
                      </a:r>
                      <a:r>
                        <a:rPr lang="en-US" altLang="zh-CN" sz="1200" dirty="0"/>
                        <a:t>Grace</a:t>
                      </a:r>
                      <a:r>
                        <a:rPr lang="zh-CN" altLang="en-US" sz="1200" dirty="0"/>
                        <a:t> </a:t>
                      </a:r>
                      <a:r>
                        <a:rPr lang="en-US" altLang="zh-CN" sz="1200" dirty="0"/>
                        <a:t>CPU</a:t>
                      </a:r>
                      <a:r>
                        <a:rPr lang="zh-CN" altLang="en-US" sz="1200" dirty="0"/>
                        <a:t> </a:t>
                      </a:r>
                      <a:r>
                        <a:rPr lang="en-US" altLang="zh-CN" sz="1200" dirty="0"/>
                        <a:t>+</a:t>
                      </a:r>
                      <a:r>
                        <a:rPr lang="zh-CN" altLang="en-US" sz="1200" dirty="0"/>
                        <a:t> </a:t>
                      </a:r>
                      <a:r>
                        <a:rPr lang="en-US" altLang="zh-CN" sz="1200" dirty="0"/>
                        <a:t>B200</a:t>
                      </a:r>
                      <a:r>
                        <a:rPr lang="zh-CN" altLang="en-US" sz="1200" dirty="0"/>
                        <a:t> </a:t>
                      </a:r>
                      <a:r>
                        <a:rPr lang="en-US" altLang="zh-CN" sz="1200" dirty="0"/>
                        <a:t>GPU</a:t>
                      </a:r>
                      <a:endParaRPr lang="zh-CN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448832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336248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8DDBE907-0411-D548-662F-22539E574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 </a:t>
            </a:r>
            <a:r>
              <a:rPr lang="en-US" altLang="zh-CN" dirty="0"/>
              <a:t>GPU</a:t>
            </a:r>
            <a:r>
              <a:rPr lang="zh-CN" altLang="en-US" dirty="0"/>
              <a:t> 产品介绍</a:t>
            </a: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D31CF18A-F02B-CEB4-4398-8138B645AB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7887373"/>
              </p:ext>
            </p:extLst>
          </p:nvPr>
        </p:nvGraphicFramePr>
        <p:xfrm>
          <a:off x="359599" y="1541124"/>
          <a:ext cx="6237505" cy="475846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47501">
                  <a:extLst>
                    <a:ext uri="{9D8B030D-6E8A-4147-A177-3AD203B41FA5}">
                      <a16:colId xmlns:a16="http://schemas.microsoft.com/office/drawing/2014/main" val="2592836588"/>
                    </a:ext>
                  </a:extLst>
                </a:gridCol>
                <a:gridCol w="1247501">
                  <a:extLst>
                    <a:ext uri="{9D8B030D-6E8A-4147-A177-3AD203B41FA5}">
                      <a16:colId xmlns:a16="http://schemas.microsoft.com/office/drawing/2014/main" val="4261536517"/>
                    </a:ext>
                  </a:extLst>
                </a:gridCol>
                <a:gridCol w="1247501">
                  <a:extLst>
                    <a:ext uri="{9D8B030D-6E8A-4147-A177-3AD203B41FA5}">
                      <a16:colId xmlns:a16="http://schemas.microsoft.com/office/drawing/2014/main" val="3946408147"/>
                    </a:ext>
                  </a:extLst>
                </a:gridCol>
                <a:gridCol w="1247501">
                  <a:extLst>
                    <a:ext uri="{9D8B030D-6E8A-4147-A177-3AD203B41FA5}">
                      <a16:colId xmlns:a16="http://schemas.microsoft.com/office/drawing/2014/main" val="3745941343"/>
                    </a:ext>
                  </a:extLst>
                </a:gridCol>
                <a:gridCol w="1247501">
                  <a:extLst>
                    <a:ext uri="{9D8B030D-6E8A-4147-A177-3AD203B41FA5}">
                      <a16:colId xmlns:a16="http://schemas.microsoft.com/office/drawing/2014/main" val="857222242"/>
                    </a:ext>
                  </a:extLst>
                </a:gridCol>
              </a:tblGrid>
              <a:tr h="375668">
                <a:tc>
                  <a:txBody>
                    <a:bodyPr/>
                    <a:lstStyle/>
                    <a:p>
                      <a:r>
                        <a:rPr lang="zh-CN" altLang="en-US" sz="1200" b="1" dirty="0"/>
                        <a:t>产品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/>
                        <a:t>B100</a:t>
                      </a:r>
                      <a:endParaRPr lang="zh-CN" altLang="en-US" sz="1200" b="1" dirty="0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/>
                        <a:t>B200</a:t>
                      </a:r>
                      <a:endParaRPr lang="zh-CN" altLang="en-US" sz="1200" b="1" dirty="0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/>
                        <a:t>Full</a:t>
                      </a:r>
                      <a:r>
                        <a:rPr lang="zh-CN" altLang="en-US" sz="1200" b="1" dirty="0"/>
                        <a:t> </a:t>
                      </a:r>
                      <a:r>
                        <a:rPr lang="en-US" altLang="zh-CN" sz="1200" b="1" dirty="0"/>
                        <a:t>B200</a:t>
                      </a:r>
                      <a:endParaRPr lang="zh-CN" altLang="en-US" sz="1200" b="1" dirty="0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/>
                        <a:t>GB200</a:t>
                      </a:r>
                      <a:endParaRPr lang="zh-CN" altLang="en-US" sz="1200" b="1" dirty="0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9776821"/>
                  </a:ext>
                </a:extLst>
              </a:tr>
              <a:tr h="375668">
                <a:tc>
                  <a:txBody>
                    <a:bodyPr/>
                    <a:lstStyle/>
                    <a:p>
                      <a:r>
                        <a:rPr lang="zh-CN" altLang="en-US" sz="1200" b="1" dirty="0"/>
                        <a:t>架构</a:t>
                      </a:r>
                    </a:p>
                  </a:txBody>
                  <a:tcPr anchor="ctr"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zh-CN" sz="1200" b="1" dirty="0"/>
                        <a:t>Blackwell</a:t>
                      </a:r>
                      <a:endParaRPr lang="zh-CN" altLang="en-US" sz="1200" b="1" dirty="0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57573249"/>
                  </a:ext>
                </a:extLst>
              </a:tr>
              <a:tr h="375668">
                <a:tc>
                  <a:txBody>
                    <a:bodyPr/>
                    <a:lstStyle/>
                    <a:p>
                      <a:r>
                        <a:rPr lang="en-US" altLang="zh-CN" sz="1200" b="1" dirty="0"/>
                        <a:t>HBM</a:t>
                      </a:r>
                      <a:r>
                        <a:rPr lang="zh-CN" altLang="en-US" sz="1200" b="1" dirty="0"/>
                        <a:t> 大小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180GB/192GB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180GB/192GB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192GB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384GB</a:t>
                      </a:r>
                      <a:endParaRPr lang="zh-CN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99242750"/>
                  </a:ext>
                </a:extLst>
              </a:tr>
              <a:tr h="375668">
                <a:tc>
                  <a:txBody>
                    <a:bodyPr/>
                    <a:lstStyle/>
                    <a:p>
                      <a:r>
                        <a:rPr lang="en-US" altLang="zh-CN" sz="1200" b="1" dirty="0"/>
                        <a:t>HBM </a:t>
                      </a:r>
                      <a:r>
                        <a:rPr lang="zh-CN" altLang="en-US" sz="1200" b="1" dirty="0"/>
                        <a:t>带宽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8TB/s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8TB/s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8TB/s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16TB/s</a:t>
                      </a:r>
                      <a:endParaRPr lang="zh-CN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52946499"/>
                  </a:ext>
                </a:extLst>
              </a:tr>
              <a:tr h="375668">
                <a:tc>
                  <a:txBody>
                    <a:bodyPr/>
                    <a:lstStyle/>
                    <a:p>
                      <a:r>
                        <a:rPr lang="en-US" altLang="zh-CN" sz="1200" b="1" dirty="0"/>
                        <a:t>FP16</a:t>
                      </a:r>
                      <a:r>
                        <a:rPr lang="zh-CN" altLang="en-US" sz="1200" b="1" dirty="0"/>
                        <a:t> </a:t>
                      </a:r>
                      <a:r>
                        <a:rPr lang="en-US" altLang="zh-CN" sz="1200" b="1" dirty="0"/>
                        <a:t>(FLOPS)</a:t>
                      </a:r>
                      <a:endParaRPr lang="zh-CN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1.75P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2.25P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2.5P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5P</a:t>
                      </a:r>
                      <a:endParaRPr lang="zh-CN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4050419"/>
                  </a:ext>
                </a:extLst>
              </a:tr>
              <a:tr h="375668">
                <a:tc>
                  <a:txBody>
                    <a:bodyPr/>
                    <a:lstStyle/>
                    <a:p>
                      <a:r>
                        <a:rPr lang="en-US" altLang="zh-CN" sz="1200" b="1" dirty="0"/>
                        <a:t>INT8</a:t>
                      </a:r>
                      <a:r>
                        <a:rPr lang="zh-CN" altLang="en-US" sz="1200" b="1" dirty="0"/>
                        <a:t> </a:t>
                      </a:r>
                      <a:r>
                        <a:rPr lang="en-US" altLang="zh-CN" sz="1200" b="1" dirty="0"/>
                        <a:t>(OPS)</a:t>
                      </a:r>
                      <a:endParaRPr lang="zh-CN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3.5P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4.5P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5P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10P</a:t>
                      </a:r>
                      <a:endParaRPr lang="zh-CN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53886213"/>
                  </a:ext>
                </a:extLst>
              </a:tr>
              <a:tr h="375668">
                <a:tc>
                  <a:txBody>
                    <a:bodyPr/>
                    <a:lstStyle/>
                    <a:p>
                      <a:r>
                        <a:rPr lang="en-US" altLang="zh-CN" sz="1200" b="1" dirty="0"/>
                        <a:t>FP8</a:t>
                      </a:r>
                      <a:r>
                        <a:rPr lang="zh-CN" altLang="en-US" sz="1200" b="1" dirty="0"/>
                        <a:t> </a:t>
                      </a:r>
                      <a:r>
                        <a:rPr lang="en-US" altLang="zh-CN" sz="1200" b="1" dirty="0"/>
                        <a:t>(FLOPS)</a:t>
                      </a:r>
                      <a:endParaRPr lang="zh-CN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3.5P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4.5P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5P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10P</a:t>
                      </a:r>
                      <a:endParaRPr lang="zh-CN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7964262"/>
                  </a:ext>
                </a:extLst>
              </a:tr>
              <a:tr h="375668">
                <a:tc>
                  <a:txBody>
                    <a:bodyPr/>
                    <a:lstStyle/>
                    <a:p>
                      <a:r>
                        <a:rPr lang="en-US" altLang="zh-CN" sz="1200" b="1" dirty="0"/>
                        <a:t>FP6</a:t>
                      </a:r>
                      <a:r>
                        <a:rPr lang="zh-CN" altLang="en-US" sz="1200" b="1" dirty="0"/>
                        <a:t> </a:t>
                      </a:r>
                      <a:r>
                        <a:rPr lang="en-US" altLang="zh-CN" sz="1200" b="1" dirty="0"/>
                        <a:t>(FLOPS)</a:t>
                      </a:r>
                      <a:endParaRPr lang="zh-CN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3.5P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4.5P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5P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10P</a:t>
                      </a:r>
                      <a:endParaRPr lang="zh-CN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42708642"/>
                  </a:ext>
                </a:extLst>
              </a:tr>
              <a:tr h="375668">
                <a:tc>
                  <a:txBody>
                    <a:bodyPr/>
                    <a:lstStyle/>
                    <a:p>
                      <a:r>
                        <a:rPr lang="en-US" altLang="zh-CN" sz="1200" b="1" dirty="0"/>
                        <a:t>FP4</a:t>
                      </a:r>
                      <a:r>
                        <a:rPr lang="zh-CN" altLang="en-US" sz="1200" b="1" dirty="0"/>
                        <a:t> </a:t>
                      </a:r>
                      <a:r>
                        <a:rPr lang="en-US" altLang="zh-CN" sz="1200" b="1" dirty="0"/>
                        <a:t>(FLOPS)</a:t>
                      </a:r>
                      <a:endParaRPr lang="zh-CN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7P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9P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10P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20P</a:t>
                      </a:r>
                      <a:endParaRPr lang="zh-CN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31146131"/>
                  </a:ext>
                </a:extLst>
              </a:tr>
              <a:tr h="375668">
                <a:tc>
                  <a:txBody>
                    <a:bodyPr/>
                    <a:lstStyle/>
                    <a:p>
                      <a:r>
                        <a:rPr lang="en-US" altLang="zh-CN" sz="1200" b="1" dirty="0"/>
                        <a:t>NVLink</a:t>
                      </a:r>
                      <a:r>
                        <a:rPr lang="zh-CN" altLang="en-US" sz="1200" b="1" dirty="0"/>
                        <a:t> 带宽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1.8TB/s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1.8TB/s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1.8TB/s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3.6TB/s</a:t>
                      </a:r>
                      <a:endParaRPr lang="zh-CN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78173319"/>
                  </a:ext>
                </a:extLst>
              </a:tr>
              <a:tr h="375668">
                <a:tc>
                  <a:txBody>
                    <a:bodyPr/>
                    <a:lstStyle/>
                    <a:p>
                      <a:r>
                        <a:rPr lang="en-US" altLang="zh-CN" sz="1200" b="1" dirty="0"/>
                        <a:t>Powers</a:t>
                      </a:r>
                      <a:endParaRPr lang="zh-CN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700w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1000w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1200w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2700w</a:t>
                      </a:r>
                      <a:endParaRPr lang="zh-CN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07819025"/>
                  </a:ext>
                </a:extLst>
              </a:tr>
              <a:tr h="626113">
                <a:tc>
                  <a:txBody>
                    <a:bodyPr/>
                    <a:lstStyle/>
                    <a:p>
                      <a:r>
                        <a:rPr lang="en-US" altLang="zh-CN" sz="1200" b="1" dirty="0"/>
                        <a:t>Others</a:t>
                      </a:r>
                      <a:endParaRPr lang="zh-CN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2</a:t>
                      </a:r>
                      <a:r>
                        <a:rPr lang="zh-CN" altLang="en-US" sz="1200" dirty="0"/>
                        <a:t> </a:t>
                      </a:r>
                      <a:r>
                        <a:rPr lang="en-US" altLang="zh-CN" sz="1200" dirty="0"/>
                        <a:t>Die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2</a:t>
                      </a:r>
                      <a:r>
                        <a:rPr lang="zh-CN" altLang="en-US" sz="1200" dirty="0"/>
                        <a:t> </a:t>
                      </a:r>
                      <a:r>
                        <a:rPr lang="en-US" altLang="zh-CN" sz="1200" dirty="0"/>
                        <a:t>Die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dirty="0"/>
                        <a:t>2</a:t>
                      </a:r>
                      <a:r>
                        <a:rPr lang="zh-CN" altLang="en-US" sz="1200" dirty="0"/>
                        <a:t> </a:t>
                      </a:r>
                      <a:r>
                        <a:rPr lang="en-US" altLang="zh-CN" sz="1200" dirty="0"/>
                        <a:t>Die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1</a:t>
                      </a:r>
                      <a:r>
                        <a:rPr lang="zh-CN" altLang="en-US" sz="1200" dirty="0"/>
                        <a:t> </a:t>
                      </a:r>
                      <a:r>
                        <a:rPr lang="en-US" altLang="zh-CN" sz="1200" dirty="0"/>
                        <a:t>Grace</a:t>
                      </a:r>
                      <a:r>
                        <a:rPr lang="zh-CN" altLang="en-US" sz="1200" dirty="0"/>
                        <a:t> </a:t>
                      </a:r>
                      <a:r>
                        <a:rPr lang="en-US" altLang="zh-CN" sz="1200" dirty="0"/>
                        <a:t>CPU</a:t>
                      </a:r>
                      <a:r>
                        <a:rPr lang="zh-CN" altLang="en-US" sz="1200" dirty="0"/>
                        <a:t> </a:t>
                      </a:r>
                      <a:r>
                        <a:rPr lang="en-US" altLang="zh-CN" sz="1200" dirty="0"/>
                        <a:t>+</a:t>
                      </a:r>
                      <a:r>
                        <a:rPr lang="zh-CN" altLang="en-US" sz="1200" dirty="0"/>
                        <a:t> </a:t>
                      </a:r>
                      <a:r>
                        <a:rPr lang="en-US" altLang="zh-CN" sz="1200" dirty="0"/>
                        <a:t>B200</a:t>
                      </a:r>
                      <a:r>
                        <a:rPr lang="zh-CN" altLang="en-US" sz="1200" dirty="0"/>
                        <a:t> </a:t>
                      </a:r>
                      <a:r>
                        <a:rPr lang="en-US" altLang="zh-CN" sz="1200" dirty="0"/>
                        <a:t>GPU</a:t>
                      </a:r>
                      <a:endParaRPr lang="zh-CN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44883205"/>
                  </a:ext>
                </a:extLst>
              </a:tr>
            </a:tbl>
          </a:graphicData>
        </a:graphic>
      </p:graphicFrame>
      <p:pic>
        <p:nvPicPr>
          <p:cNvPr id="10244" name="Picture 4">
            <a:extLst>
              <a:ext uri="{FF2B5EF4-FFF2-40B4-BE49-F238E27FC236}">
                <a16:creationId xmlns:a16="http://schemas.microsoft.com/office/drawing/2014/main" id="{0618CC5F-E74B-89A9-F4C4-E2FC0C84CC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69" r="21982"/>
          <a:stretch/>
        </p:blipFill>
        <p:spPr bwMode="auto">
          <a:xfrm>
            <a:off x="7071360" y="1526709"/>
            <a:ext cx="4765804" cy="4772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80613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8DDBE907-0411-D548-662F-22539E574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 </a:t>
            </a:r>
            <a:r>
              <a:rPr lang="en-US" altLang="zh-CN" dirty="0"/>
              <a:t>GPU</a:t>
            </a:r>
            <a:r>
              <a:rPr lang="zh-CN" altLang="en-US" dirty="0"/>
              <a:t> 产品介绍</a:t>
            </a: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D31CF18A-F02B-CEB4-4398-8138B645AB07}"/>
              </a:ext>
            </a:extLst>
          </p:cNvPr>
          <p:cNvGraphicFramePr>
            <a:graphicFrameLocks noGrp="1"/>
          </p:cNvGraphicFramePr>
          <p:nvPr/>
        </p:nvGraphicFramePr>
        <p:xfrm>
          <a:off x="359599" y="1541124"/>
          <a:ext cx="6237505" cy="475846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47501">
                  <a:extLst>
                    <a:ext uri="{9D8B030D-6E8A-4147-A177-3AD203B41FA5}">
                      <a16:colId xmlns:a16="http://schemas.microsoft.com/office/drawing/2014/main" val="2592836588"/>
                    </a:ext>
                  </a:extLst>
                </a:gridCol>
                <a:gridCol w="1247501">
                  <a:extLst>
                    <a:ext uri="{9D8B030D-6E8A-4147-A177-3AD203B41FA5}">
                      <a16:colId xmlns:a16="http://schemas.microsoft.com/office/drawing/2014/main" val="4261536517"/>
                    </a:ext>
                  </a:extLst>
                </a:gridCol>
                <a:gridCol w="1247501">
                  <a:extLst>
                    <a:ext uri="{9D8B030D-6E8A-4147-A177-3AD203B41FA5}">
                      <a16:colId xmlns:a16="http://schemas.microsoft.com/office/drawing/2014/main" val="3946408147"/>
                    </a:ext>
                  </a:extLst>
                </a:gridCol>
                <a:gridCol w="1247501">
                  <a:extLst>
                    <a:ext uri="{9D8B030D-6E8A-4147-A177-3AD203B41FA5}">
                      <a16:colId xmlns:a16="http://schemas.microsoft.com/office/drawing/2014/main" val="3745941343"/>
                    </a:ext>
                  </a:extLst>
                </a:gridCol>
                <a:gridCol w="1247501">
                  <a:extLst>
                    <a:ext uri="{9D8B030D-6E8A-4147-A177-3AD203B41FA5}">
                      <a16:colId xmlns:a16="http://schemas.microsoft.com/office/drawing/2014/main" val="857222242"/>
                    </a:ext>
                  </a:extLst>
                </a:gridCol>
              </a:tblGrid>
              <a:tr h="375668">
                <a:tc>
                  <a:txBody>
                    <a:bodyPr/>
                    <a:lstStyle/>
                    <a:p>
                      <a:r>
                        <a:rPr lang="zh-CN" altLang="en-US" sz="1200" b="1" dirty="0"/>
                        <a:t>产品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/>
                        <a:t>B100</a:t>
                      </a:r>
                      <a:endParaRPr lang="zh-CN" altLang="en-US" sz="1200" b="1" dirty="0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/>
                        <a:t>B200</a:t>
                      </a:r>
                      <a:endParaRPr lang="zh-CN" altLang="en-US" sz="1200" b="1" dirty="0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/>
                        <a:t>Full</a:t>
                      </a:r>
                      <a:r>
                        <a:rPr lang="zh-CN" altLang="en-US" sz="1200" b="1" dirty="0"/>
                        <a:t> </a:t>
                      </a:r>
                      <a:r>
                        <a:rPr lang="en-US" altLang="zh-CN" sz="1200" b="1" dirty="0"/>
                        <a:t>B200</a:t>
                      </a:r>
                      <a:endParaRPr lang="zh-CN" altLang="en-US" sz="1200" b="1" dirty="0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/>
                        <a:t>GB200</a:t>
                      </a:r>
                      <a:endParaRPr lang="zh-CN" altLang="en-US" sz="1200" b="1" dirty="0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9776821"/>
                  </a:ext>
                </a:extLst>
              </a:tr>
              <a:tr h="375668">
                <a:tc>
                  <a:txBody>
                    <a:bodyPr/>
                    <a:lstStyle/>
                    <a:p>
                      <a:r>
                        <a:rPr lang="zh-CN" altLang="en-US" sz="1200" b="1" dirty="0"/>
                        <a:t>架构</a:t>
                      </a:r>
                    </a:p>
                  </a:txBody>
                  <a:tcPr anchor="ctr"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zh-CN" sz="1200" b="1" dirty="0"/>
                        <a:t>Blackwell</a:t>
                      </a:r>
                      <a:endParaRPr lang="zh-CN" altLang="en-US" sz="1200" b="1" dirty="0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57573249"/>
                  </a:ext>
                </a:extLst>
              </a:tr>
              <a:tr h="375668">
                <a:tc>
                  <a:txBody>
                    <a:bodyPr/>
                    <a:lstStyle/>
                    <a:p>
                      <a:r>
                        <a:rPr lang="en-US" altLang="zh-CN" sz="1200" b="1" dirty="0"/>
                        <a:t>HBM</a:t>
                      </a:r>
                      <a:r>
                        <a:rPr lang="zh-CN" altLang="en-US" sz="1200" b="1" dirty="0"/>
                        <a:t> 大小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180GB/192GB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180GB/192GB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192GB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384GB</a:t>
                      </a:r>
                      <a:endParaRPr lang="zh-CN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99242750"/>
                  </a:ext>
                </a:extLst>
              </a:tr>
              <a:tr h="375668">
                <a:tc>
                  <a:txBody>
                    <a:bodyPr/>
                    <a:lstStyle/>
                    <a:p>
                      <a:r>
                        <a:rPr lang="en-US" altLang="zh-CN" sz="1200" b="1" dirty="0"/>
                        <a:t>HBM </a:t>
                      </a:r>
                      <a:r>
                        <a:rPr lang="zh-CN" altLang="en-US" sz="1200" b="1" dirty="0"/>
                        <a:t>带宽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8TB/s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8TB/s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8TB/s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16TB/s</a:t>
                      </a:r>
                      <a:endParaRPr lang="zh-CN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52946499"/>
                  </a:ext>
                </a:extLst>
              </a:tr>
              <a:tr h="375668">
                <a:tc>
                  <a:txBody>
                    <a:bodyPr/>
                    <a:lstStyle/>
                    <a:p>
                      <a:r>
                        <a:rPr lang="en-US" altLang="zh-CN" sz="1200" b="1" dirty="0"/>
                        <a:t>FP16</a:t>
                      </a:r>
                      <a:r>
                        <a:rPr lang="zh-CN" altLang="en-US" sz="1200" b="1" dirty="0"/>
                        <a:t> </a:t>
                      </a:r>
                      <a:r>
                        <a:rPr lang="en-US" altLang="zh-CN" sz="1200" b="1" dirty="0"/>
                        <a:t>(FLOPS)</a:t>
                      </a:r>
                      <a:endParaRPr lang="zh-CN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1.75P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2.25P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2.5P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5P</a:t>
                      </a:r>
                      <a:endParaRPr lang="zh-CN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4050419"/>
                  </a:ext>
                </a:extLst>
              </a:tr>
              <a:tr h="375668">
                <a:tc>
                  <a:txBody>
                    <a:bodyPr/>
                    <a:lstStyle/>
                    <a:p>
                      <a:r>
                        <a:rPr lang="en-US" altLang="zh-CN" sz="1200" b="1" dirty="0"/>
                        <a:t>INT8</a:t>
                      </a:r>
                      <a:r>
                        <a:rPr lang="zh-CN" altLang="en-US" sz="1200" b="1" dirty="0"/>
                        <a:t> </a:t>
                      </a:r>
                      <a:r>
                        <a:rPr lang="en-US" altLang="zh-CN" sz="1200" b="1" dirty="0"/>
                        <a:t>(OPS)</a:t>
                      </a:r>
                      <a:endParaRPr lang="zh-CN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3.5P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4.5P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5P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10P</a:t>
                      </a:r>
                      <a:endParaRPr lang="zh-CN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53886213"/>
                  </a:ext>
                </a:extLst>
              </a:tr>
              <a:tr h="375668">
                <a:tc>
                  <a:txBody>
                    <a:bodyPr/>
                    <a:lstStyle/>
                    <a:p>
                      <a:r>
                        <a:rPr lang="en-US" altLang="zh-CN" sz="1200" b="1" dirty="0"/>
                        <a:t>FP8</a:t>
                      </a:r>
                      <a:r>
                        <a:rPr lang="zh-CN" altLang="en-US" sz="1200" b="1" dirty="0"/>
                        <a:t> </a:t>
                      </a:r>
                      <a:r>
                        <a:rPr lang="en-US" altLang="zh-CN" sz="1200" b="1" dirty="0"/>
                        <a:t>(FLOPS)</a:t>
                      </a:r>
                      <a:endParaRPr lang="zh-CN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3.5P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4.5P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5P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10P</a:t>
                      </a:r>
                      <a:endParaRPr lang="zh-CN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7964262"/>
                  </a:ext>
                </a:extLst>
              </a:tr>
              <a:tr h="375668">
                <a:tc>
                  <a:txBody>
                    <a:bodyPr/>
                    <a:lstStyle/>
                    <a:p>
                      <a:r>
                        <a:rPr lang="en-US" altLang="zh-CN" sz="1200" b="1" dirty="0"/>
                        <a:t>FP6</a:t>
                      </a:r>
                      <a:r>
                        <a:rPr lang="zh-CN" altLang="en-US" sz="1200" b="1" dirty="0"/>
                        <a:t> </a:t>
                      </a:r>
                      <a:r>
                        <a:rPr lang="en-US" altLang="zh-CN" sz="1200" b="1" dirty="0"/>
                        <a:t>(FLOPS)</a:t>
                      </a:r>
                      <a:endParaRPr lang="zh-CN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3.5P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4.5P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5P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10P</a:t>
                      </a:r>
                      <a:endParaRPr lang="zh-CN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42708642"/>
                  </a:ext>
                </a:extLst>
              </a:tr>
              <a:tr h="375668">
                <a:tc>
                  <a:txBody>
                    <a:bodyPr/>
                    <a:lstStyle/>
                    <a:p>
                      <a:r>
                        <a:rPr lang="en-US" altLang="zh-CN" sz="1200" b="1" dirty="0"/>
                        <a:t>FP4</a:t>
                      </a:r>
                      <a:r>
                        <a:rPr lang="zh-CN" altLang="en-US" sz="1200" b="1" dirty="0"/>
                        <a:t> </a:t>
                      </a:r>
                      <a:r>
                        <a:rPr lang="en-US" altLang="zh-CN" sz="1200" b="1" dirty="0"/>
                        <a:t>(FLOPS)</a:t>
                      </a:r>
                      <a:endParaRPr lang="zh-CN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7P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9P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10P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20P</a:t>
                      </a:r>
                      <a:endParaRPr lang="zh-CN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31146131"/>
                  </a:ext>
                </a:extLst>
              </a:tr>
              <a:tr h="375668">
                <a:tc>
                  <a:txBody>
                    <a:bodyPr/>
                    <a:lstStyle/>
                    <a:p>
                      <a:r>
                        <a:rPr lang="en-US" altLang="zh-CN" sz="1200" b="1" dirty="0"/>
                        <a:t>NVLink</a:t>
                      </a:r>
                      <a:r>
                        <a:rPr lang="zh-CN" altLang="en-US" sz="1200" b="1" dirty="0"/>
                        <a:t> 带宽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1.8TB/s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1.8TB/s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1.8TB/s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3.6TB/s</a:t>
                      </a:r>
                      <a:endParaRPr lang="zh-CN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78173319"/>
                  </a:ext>
                </a:extLst>
              </a:tr>
              <a:tr h="375668">
                <a:tc>
                  <a:txBody>
                    <a:bodyPr/>
                    <a:lstStyle/>
                    <a:p>
                      <a:r>
                        <a:rPr lang="en-US" altLang="zh-CN" sz="1200" b="1" dirty="0"/>
                        <a:t>Powers</a:t>
                      </a:r>
                      <a:endParaRPr lang="zh-CN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700w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1000w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1200w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2700w</a:t>
                      </a:r>
                      <a:endParaRPr lang="zh-CN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07819025"/>
                  </a:ext>
                </a:extLst>
              </a:tr>
              <a:tr h="626113">
                <a:tc>
                  <a:txBody>
                    <a:bodyPr/>
                    <a:lstStyle/>
                    <a:p>
                      <a:r>
                        <a:rPr lang="en-US" altLang="zh-CN" sz="1200" b="1" dirty="0"/>
                        <a:t>Others</a:t>
                      </a:r>
                      <a:endParaRPr lang="zh-CN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2</a:t>
                      </a:r>
                      <a:r>
                        <a:rPr lang="zh-CN" altLang="en-US" sz="1200" dirty="0"/>
                        <a:t> </a:t>
                      </a:r>
                      <a:r>
                        <a:rPr lang="en-US" altLang="zh-CN" sz="1200" dirty="0"/>
                        <a:t>Die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2</a:t>
                      </a:r>
                      <a:r>
                        <a:rPr lang="zh-CN" altLang="en-US" sz="1200" dirty="0"/>
                        <a:t> </a:t>
                      </a:r>
                      <a:r>
                        <a:rPr lang="en-US" altLang="zh-CN" sz="1200" dirty="0"/>
                        <a:t>Die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dirty="0"/>
                        <a:t>2</a:t>
                      </a:r>
                      <a:r>
                        <a:rPr lang="zh-CN" altLang="en-US" sz="1200" dirty="0"/>
                        <a:t> </a:t>
                      </a:r>
                      <a:r>
                        <a:rPr lang="en-US" altLang="zh-CN" sz="1200" dirty="0"/>
                        <a:t>Die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1</a:t>
                      </a:r>
                      <a:r>
                        <a:rPr lang="zh-CN" altLang="en-US" sz="1200" dirty="0"/>
                        <a:t> </a:t>
                      </a:r>
                      <a:r>
                        <a:rPr lang="en-US" altLang="zh-CN" sz="1200" dirty="0"/>
                        <a:t>Grace</a:t>
                      </a:r>
                      <a:r>
                        <a:rPr lang="zh-CN" altLang="en-US" sz="1200" dirty="0"/>
                        <a:t> </a:t>
                      </a:r>
                      <a:r>
                        <a:rPr lang="en-US" altLang="zh-CN" sz="1200" dirty="0"/>
                        <a:t>CPU</a:t>
                      </a:r>
                      <a:r>
                        <a:rPr lang="zh-CN" altLang="en-US" sz="1200" dirty="0"/>
                        <a:t> </a:t>
                      </a:r>
                      <a:r>
                        <a:rPr lang="en-US" altLang="zh-CN" sz="1200" dirty="0"/>
                        <a:t>+</a:t>
                      </a:r>
                      <a:r>
                        <a:rPr lang="zh-CN" altLang="en-US" sz="1200" dirty="0"/>
                        <a:t> </a:t>
                      </a:r>
                      <a:r>
                        <a:rPr lang="en-US" altLang="zh-CN" sz="1200" dirty="0"/>
                        <a:t>B200</a:t>
                      </a:r>
                      <a:r>
                        <a:rPr lang="zh-CN" altLang="en-US" sz="1200" dirty="0"/>
                        <a:t> </a:t>
                      </a:r>
                      <a:r>
                        <a:rPr lang="en-US" altLang="zh-CN" sz="1200" dirty="0"/>
                        <a:t>GPU</a:t>
                      </a:r>
                      <a:endParaRPr lang="zh-CN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44883205"/>
                  </a:ext>
                </a:extLst>
              </a:tr>
            </a:tbl>
          </a:graphicData>
        </a:graphic>
      </p:graphicFrame>
      <p:pic>
        <p:nvPicPr>
          <p:cNvPr id="15362" name="Picture 2" descr="Nvidia announces the Blackwell B200 GPU for AI computing - GSMArena.com news">
            <a:extLst>
              <a:ext uri="{FF2B5EF4-FFF2-40B4-BE49-F238E27FC236}">
                <a16:creationId xmlns:a16="http://schemas.microsoft.com/office/drawing/2014/main" id="{5DE3696C-22E9-2252-3575-593A33A1CA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55" r="19802"/>
          <a:stretch/>
        </p:blipFill>
        <p:spPr bwMode="auto">
          <a:xfrm>
            <a:off x="7286245" y="1541124"/>
            <a:ext cx="4229743" cy="4758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33329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8DDBE907-0411-D548-662F-22539E574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 </a:t>
            </a:r>
            <a:r>
              <a:rPr lang="en-US" altLang="zh-CN" dirty="0"/>
              <a:t>GPU</a:t>
            </a:r>
            <a:r>
              <a:rPr lang="zh-CN" altLang="en-US" dirty="0"/>
              <a:t> 产品介绍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3B56E8AB-750D-6291-26CD-EBBAF160D5C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" altLang="zh-CN" dirty="0"/>
              <a:t>A100 -&gt; H100 FP16 </a:t>
            </a:r>
            <a:r>
              <a:rPr lang="zh-CN" altLang="en-US" dirty="0"/>
              <a:t>算力增加 </a:t>
            </a:r>
            <a:r>
              <a:rPr lang="en-US" altLang="zh-CN" dirty="0"/>
              <a:t>3 </a:t>
            </a:r>
            <a:r>
              <a:rPr lang="zh-CN" altLang="en-US" dirty="0"/>
              <a:t>倍多，功耗只从 </a:t>
            </a:r>
            <a:r>
              <a:rPr lang="en-US" altLang="zh-CN" dirty="0"/>
              <a:t>400</a:t>
            </a:r>
            <a:r>
              <a:rPr lang="en" altLang="zh-CN" dirty="0"/>
              <a:t>w </a:t>
            </a:r>
            <a:r>
              <a:rPr lang="zh-CN" altLang="en-US" dirty="0"/>
              <a:t>增加到 </a:t>
            </a:r>
            <a:r>
              <a:rPr lang="en-US" altLang="zh-CN" dirty="0"/>
              <a:t>700</a:t>
            </a:r>
            <a:r>
              <a:rPr lang="en" altLang="zh-CN" dirty="0"/>
              <a:t>w</a:t>
            </a:r>
            <a:endParaRPr lang="zh-CN" altLang="en" dirty="0"/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D31CF18A-F02B-CEB4-4398-8138B645AB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410006"/>
              </p:ext>
            </p:extLst>
          </p:nvPr>
        </p:nvGraphicFramePr>
        <p:xfrm>
          <a:off x="359599" y="2116476"/>
          <a:ext cx="11227509" cy="418311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47501">
                  <a:extLst>
                    <a:ext uri="{9D8B030D-6E8A-4147-A177-3AD203B41FA5}">
                      <a16:colId xmlns:a16="http://schemas.microsoft.com/office/drawing/2014/main" val="2592836588"/>
                    </a:ext>
                  </a:extLst>
                </a:gridCol>
                <a:gridCol w="1247501">
                  <a:extLst>
                    <a:ext uri="{9D8B030D-6E8A-4147-A177-3AD203B41FA5}">
                      <a16:colId xmlns:a16="http://schemas.microsoft.com/office/drawing/2014/main" val="3815546655"/>
                    </a:ext>
                  </a:extLst>
                </a:gridCol>
                <a:gridCol w="1247501">
                  <a:extLst>
                    <a:ext uri="{9D8B030D-6E8A-4147-A177-3AD203B41FA5}">
                      <a16:colId xmlns:a16="http://schemas.microsoft.com/office/drawing/2014/main" val="406360008"/>
                    </a:ext>
                  </a:extLst>
                </a:gridCol>
                <a:gridCol w="1247501">
                  <a:extLst>
                    <a:ext uri="{9D8B030D-6E8A-4147-A177-3AD203B41FA5}">
                      <a16:colId xmlns:a16="http://schemas.microsoft.com/office/drawing/2014/main" val="352634218"/>
                    </a:ext>
                  </a:extLst>
                </a:gridCol>
                <a:gridCol w="1247501">
                  <a:extLst>
                    <a:ext uri="{9D8B030D-6E8A-4147-A177-3AD203B41FA5}">
                      <a16:colId xmlns:a16="http://schemas.microsoft.com/office/drawing/2014/main" val="4222819382"/>
                    </a:ext>
                  </a:extLst>
                </a:gridCol>
                <a:gridCol w="1247501">
                  <a:extLst>
                    <a:ext uri="{9D8B030D-6E8A-4147-A177-3AD203B41FA5}">
                      <a16:colId xmlns:a16="http://schemas.microsoft.com/office/drawing/2014/main" val="4261536517"/>
                    </a:ext>
                  </a:extLst>
                </a:gridCol>
                <a:gridCol w="1247501">
                  <a:extLst>
                    <a:ext uri="{9D8B030D-6E8A-4147-A177-3AD203B41FA5}">
                      <a16:colId xmlns:a16="http://schemas.microsoft.com/office/drawing/2014/main" val="3946408147"/>
                    </a:ext>
                  </a:extLst>
                </a:gridCol>
                <a:gridCol w="1247501">
                  <a:extLst>
                    <a:ext uri="{9D8B030D-6E8A-4147-A177-3AD203B41FA5}">
                      <a16:colId xmlns:a16="http://schemas.microsoft.com/office/drawing/2014/main" val="3745941343"/>
                    </a:ext>
                  </a:extLst>
                </a:gridCol>
                <a:gridCol w="1247501">
                  <a:extLst>
                    <a:ext uri="{9D8B030D-6E8A-4147-A177-3AD203B41FA5}">
                      <a16:colId xmlns:a16="http://schemas.microsoft.com/office/drawing/2014/main" val="857222242"/>
                    </a:ext>
                  </a:extLst>
                </a:gridCol>
              </a:tblGrid>
              <a:tr h="330246">
                <a:tc>
                  <a:txBody>
                    <a:bodyPr/>
                    <a:lstStyle/>
                    <a:p>
                      <a:r>
                        <a:rPr lang="zh-CN" altLang="en-US" sz="1200" b="1" dirty="0"/>
                        <a:t>产品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/>
                        <a:t>A100</a:t>
                      </a:r>
                      <a:endParaRPr lang="zh-CN" altLang="en-US" sz="1200" b="1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/>
                        <a:t>H100</a:t>
                      </a:r>
                      <a:endParaRPr lang="zh-CN" altLang="en-US" sz="1200" b="1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/>
                        <a:t>H200</a:t>
                      </a:r>
                      <a:endParaRPr lang="zh-CN" altLang="en-US" sz="1200" b="1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/>
                        <a:t>GH200</a:t>
                      </a:r>
                      <a:endParaRPr lang="zh-CN" altLang="en-US" sz="1200" b="1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/>
                        <a:t>B100</a:t>
                      </a:r>
                      <a:endParaRPr lang="zh-CN" altLang="en-US" sz="1200" b="1" dirty="0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/>
                        <a:t>B200</a:t>
                      </a:r>
                      <a:endParaRPr lang="zh-CN" altLang="en-US" sz="1200" b="1" dirty="0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/>
                        <a:t>Full</a:t>
                      </a:r>
                      <a:r>
                        <a:rPr lang="zh-CN" altLang="en-US" sz="1200" b="1" dirty="0"/>
                        <a:t> </a:t>
                      </a:r>
                      <a:r>
                        <a:rPr lang="en-US" altLang="zh-CN" sz="1200" b="1" dirty="0"/>
                        <a:t>B200</a:t>
                      </a:r>
                      <a:endParaRPr lang="zh-CN" altLang="en-US" sz="1200" b="1" dirty="0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/>
                        <a:t>GB200</a:t>
                      </a:r>
                      <a:endParaRPr lang="zh-CN" altLang="en-US" sz="1200" b="1" dirty="0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9776821"/>
                  </a:ext>
                </a:extLst>
              </a:tr>
              <a:tr h="330246">
                <a:tc>
                  <a:txBody>
                    <a:bodyPr/>
                    <a:lstStyle/>
                    <a:p>
                      <a:r>
                        <a:rPr lang="zh-CN" altLang="en-US" sz="1200" b="1" dirty="0"/>
                        <a:t>架构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/>
                        <a:t>Ampere</a:t>
                      </a:r>
                      <a:endParaRPr lang="zh-CN" altLang="en-US" sz="1200" b="1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zh-CN" sz="1200" b="1" dirty="0"/>
                        <a:t>Hopper</a:t>
                      </a:r>
                      <a:endParaRPr lang="zh-CN" altLang="en-US" sz="1200" b="1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 anchor="ctr"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zh-CN" sz="1200" b="1" dirty="0"/>
                        <a:t>Blackwell</a:t>
                      </a:r>
                      <a:endParaRPr lang="zh-CN" altLang="en-US" sz="1200" b="1" dirty="0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57573249"/>
                  </a:ext>
                </a:extLst>
              </a:tr>
              <a:tr h="330246">
                <a:tc>
                  <a:txBody>
                    <a:bodyPr/>
                    <a:lstStyle/>
                    <a:p>
                      <a:r>
                        <a:rPr lang="en-US" altLang="zh-CN" sz="1200" b="1" dirty="0"/>
                        <a:t>HBM</a:t>
                      </a:r>
                      <a:r>
                        <a:rPr lang="zh-CN" altLang="en-US" sz="1200" b="1" dirty="0"/>
                        <a:t> 大小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80GB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80GB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141GB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96GB/141GB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180GB/192GB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180GB/192GB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192GB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384GB</a:t>
                      </a:r>
                      <a:endParaRPr lang="zh-CN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99242750"/>
                  </a:ext>
                </a:extLst>
              </a:tr>
              <a:tr h="330246">
                <a:tc>
                  <a:txBody>
                    <a:bodyPr/>
                    <a:lstStyle/>
                    <a:p>
                      <a:r>
                        <a:rPr lang="en-US" altLang="zh-CN" sz="1200" b="1" dirty="0"/>
                        <a:t>HBM </a:t>
                      </a:r>
                      <a:r>
                        <a:rPr lang="zh-CN" altLang="en-US" sz="1200" b="1" dirty="0"/>
                        <a:t>带宽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2TB/s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3.35TB/s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4.8TB/s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4TB/s</a:t>
                      </a:r>
                      <a:r>
                        <a:rPr lang="zh-CN" altLang="en-US" sz="1200" dirty="0"/>
                        <a:t> </a:t>
                      </a:r>
                      <a:r>
                        <a:rPr lang="en-US" altLang="zh-CN" sz="1200" dirty="0"/>
                        <a:t>4.9TB/s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8TB/s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8TB/s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8TB/s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16TB/s</a:t>
                      </a:r>
                      <a:endParaRPr lang="zh-CN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52946499"/>
                  </a:ext>
                </a:extLst>
              </a:tr>
              <a:tr h="330246">
                <a:tc>
                  <a:txBody>
                    <a:bodyPr/>
                    <a:lstStyle/>
                    <a:p>
                      <a:r>
                        <a:rPr lang="en-US" altLang="zh-CN" sz="1200" b="1" dirty="0"/>
                        <a:t>FP16</a:t>
                      </a:r>
                      <a:r>
                        <a:rPr lang="zh-CN" altLang="en-US" sz="1200" b="1" dirty="0"/>
                        <a:t> </a:t>
                      </a:r>
                      <a:r>
                        <a:rPr lang="en-US" altLang="zh-CN" sz="1200" b="1" dirty="0"/>
                        <a:t>(FLOPS)</a:t>
                      </a:r>
                      <a:endParaRPr lang="zh-CN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312T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1P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1P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1P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1.75P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2.25P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2.5P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5P</a:t>
                      </a:r>
                      <a:endParaRPr lang="zh-CN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4050419"/>
                  </a:ext>
                </a:extLst>
              </a:tr>
              <a:tr h="330246">
                <a:tc>
                  <a:txBody>
                    <a:bodyPr/>
                    <a:lstStyle/>
                    <a:p>
                      <a:r>
                        <a:rPr lang="en-US" altLang="zh-CN" sz="1200" b="1" dirty="0"/>
                        <a:t>INT8</a:t>
                      </a:r>
                      <a:r>
                        <a:rPr lang="zh-CN" altLang="en-US" sz="1200" b="1" dirty="0"/>
                        <a:t> </a:t>
                      </a:r>
                      <a:r>
                        <a:rPr lang="en-US" altLang="zh-CN" sz="1200" b="1" dirty="0"/>
                        <a:t>(OPS)</a:t>
                      </a:r>
                      <a:endParaRPr lang="zh-CN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624T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2P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2P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2P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3.5P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4.5P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5P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10P</a:t>
                      </a:r>
                      <a:endParaRPr lang="zh-CN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53886213"/>
                  </a:ext>
                </a:extLst>
              </a:tr>
              <a:tr h="330246">
                <a:tc>
                  <a:txBody>
                    <a:bodyPr/>
                    <a:lstStyle/>
                    <a:p>
                      <a:r>
                        <a:rPr lang="en-US" altLang="zh-CN" sz="1200" b="1" dirty="0"/>
                        <a:t>FP8</a:t>
                      </a:r>
                      <a:r>
                        <a:rPr lang="zh-CN" altLang="en-US" sz="1200" b="1" dirty="0"/>
                        <a:t> </a:t>
                      </a:r>
                      <a:r>
                        <a:rPr lang="en-US" altLang="zh-CN" sz="1200" b="1" dirty="0"/>
                        <a:t>(FLOPS)</a:t>
                      </a:r>
                      <a:endParaRPr lang="zh-CN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N</a:t>
                      </a:r>
                      <a:endParaRPr lang="zh-CN" altLang="en-US" sz="1200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2P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2P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2P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3.5P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4.5P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5P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10P</a:t>
                      </a:r>
                      <a:endParaRPr lang="zh-CN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7964262"/>
                  </a:ext>
                </a:extLst>
              </a:tr>
              <a:tr h="330246">
                <a:tc>
                  <a:txBody>
                    <a:bodyPr/>
                    <a:lstStyle/>
                    <a:p>
                      <a:r>
                        <a:rPr lang="en-US" altLang="zh-CN" sz="1200" b="1" dirty="0"/>
                        <a:t>FP6</a:t>
                      </a:r>
                      <a:r>
                        <a:rPr lang="zh-CN" altLang="en-US" sz="1200" b="1" dirty="0"/>
                        <a:t> </a:t>
                      </a:r>
                      <a:r>
                        <a:rPr lang="en-US" altLang="zh-CN" sz="1200" b="1" dirty="0"/>
                        <a:t>(FLOPS)</a:t>
                      </a:r>
                      <a:endParaRPr lang="zh-CN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N</a:t>
                      </a:r>
                      <a:endParaRPr lang="zh-CN" altLang="en-US" sz="1200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N</a:t>
                      </a:r>
                      <a:endParaRPr lang="zh-CN" altLang="en-US" sz="1200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N</a:t>
                      </a:r>
                      <a:endParaRPr lang="zh-CN" altLang="en-US" sz="1200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N</a:t>
                      </a:r>
                      <a:endParaRPr lang="zh-CN" altLang="en-US" sz="1200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3.5P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4.5P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5P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10P</a:t>
                      </a:r>
                      <a:endParaRPr lang="zh-CN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42708642"/>
                  </a:ext>
                </a:extLst>
              </a:tr>
              <a:tr h="330246">
                <a:tc>
                  <a:txBody>
                    <a:bodyPr/>
                    <a:lstStyle/>
                    <a:p>
                      <a:r>
                        <a:rPr lang="en-US" altLang="zh-CN" sz="1200" b="1" dirty="0"/>
                        <a:t>FP4</a:t>
                      </a:r>
                      <a:r>
                        <a:rPr lang="zh-CN" altLang="en-US" sz="1200" b="1" dirty="0"/>
                        <a:t> </a:t>
                      </a:r>
                      <a:r>
                        <a:rPr lang="en-US" altLang="zh-CN" sz="1200" b="1" dirty="0"/>
                        <a:t>(FLOPS)</a:t>
                      </a:r>
                      <a:endParaRPr lang="zh-CN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N</a:t>
                      </a:r>
                      <a:endParaRPr lang="zh-CN" altLang="en-US" sz="1200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N</a:t>
                      </a:r>
                      <a:endParaRPr lang="zh-CN" altLang="en-US" sz="1200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N</a:t>
                      </a:r>
                      <a:endParaRPr lang="zh-CN" altLang="en-US" sz="1200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N</a:t>
                      </a:r>
                      <a:endParaRPr lang="zh-CN" altLang="en-US" sz="1200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7P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9P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10P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20P</a:t>
                      </a:r>
                      <a:endParaRPr lang="zh-CN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31146131"/>
                  </a:ext>
                </a:extLst>
              </a:tr>
              <a:tr h="330246">
                <a:tc>
                  <a:txBody>
                    <a:bodyPr/>
                    <a:lstStyle/>
                    <a:p>
                      <a:r>
                        <a:rPr lang="en-US" altLang="zh-CN" sz="1200" b="1" dirty="0"/>
                        <a:t>NVLink</a:t>
                      </a:r>
                      <a:r>
                        <a:rPr lang="zh-CN" altLang="en-US" sz="1200" b="1" dirty="0"/>
                        <a:t> 带宽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600GB/s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900GB/s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900GB/s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900GB/s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1.8TB/s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1.8TB/s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1.8TB/s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3.6TB/s</a:t>
                      </a:r>
                      <a:endParaRPr lang="zh-CN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78173319"/>
                  </a:ext>
                </a:extLst>
              </a:tr>
              <a:tr h="330246">
                <a:tc>
                  <a:txBody>
                    <a:bodyPr/>
                    <a:lstStyle/>
                    <a:p>
                      <a:r>
                        <a:rPr lang="en-US" altLang="zh-CN" sz="1200" b="1" dirty="0"/>
                        <a:t>Powers</a:t>
                      </a:r>
                      <a:endParaRPr lang="zh-CN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400w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700w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700w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1000w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700w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1000w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1200w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2700w</a:t>
                      </a:r>
                      <a:endParaRPr lang="zh-CN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07819025"/>
                  </a:ext>
                </a:extLst>
              </a:tr>
              <a:tr h="550409">
                <a:tc>
                  <a:txBody>
                    <a:bodyPr/>
                    <a:lstStyle/>
                    <a:p>
                      <a:r>
                        <a:rPr lang="en-US" altLang="zh-CN" sz="1200" b="1" dirty="0"/>
                        <a:t>Others</a:t>
                      </a:r>
                      <a:endParaRPr lang="zh-CN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1</a:t>
                      </a:r>
                      <a:r>
                        <a:rPr lang="zh-CN" altLang="en-US" sz="1200" dirty="0"/>
                        <a:t> </a:t>
                      </a:r>
                      <a:r>
                        <a:rPr lang="en-US" altLang="zh-CN" sz="1200" dirty="0"/>
                        <a:t>Die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1</a:t>
                      </a:r>
                      <a:r>
                        <a:rPr lang="zh-CN" altLang="en-US" sz="1200" dirty="0"/>
                        <a:t> </a:t>
                      </a:r>
                      <a:r>
                        <a:rPr lang="en-US" altLang="zh-CN" sz="1200" dirty="0"/>
                        <a:t>Die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1</a:t>
                      </a:r>
                      <a:r>
                        <a:rPr lang="zh-CN" altLang="en-US" sz="1200" dirty="0"/>
                        <a:t> </a:t>
                      </a:r>
                      <a:r>
                        <a:rPr lang="en-US" altLang="zh-CN" sz="1200" dirty="0"/>
                        <a:t>Die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1</a:t>
                      </a:r>
                      <a:r>
                        <a:rPr lang="zh-CN" altLang="en-US" sz="1200" dirty="0"/>
                        <a:t> </a:t>
                      </a:r>
                      <a:r>
                        <a:rPr lang="en-US" altLang="zh-CN" sz="1200" dirty="0"/>
                        <a:t>Grace</a:t>
                      </a:r>
                      <a:r>
                        <a:rPr lang="zh-CN" altLang="en-US" sz="1200" dirty="0"/>
                        <a:t> </a:t>
                      </a:r>
                      <a:r>
                        <a:rPr lang="en-US" altLang="zh-CN" sz="1200" dirty="0"/>
                        <a:t>CPU</a:t>
                      </a:r>
                      <a:r>
                        <a:rPr lang="zh-CN" altLang="en-US" sz="1200" dirty="0"/>
                        <a:t> </a:t>
                      </a:r>
                      <a:r>
                        <a:rPr lang="en-US" altLang="zh-CN" sz="1200" dirty="0"/>
                        <a:t>+</a:t>
                      </a:r>
                      <a:r>
                        <a:rPr lang="zh-CN" altLang="en-US" sz="1200" dirty="0"/>
                        <a:t> </a:t>
                      </a:r>
                      <a:r>
                        <a:rPr lang="en-US" altLang="zh-CN" sz="1200" dirty="0"/>
                        <a:t>1</a:t>
                      </a:r>
                      <a:r>
                        <a:rPr lang="zh-CN" altLang="en-US" sz="1200" dirty="0"/>
                        <a:t> </a:t>
                      </a:r>
                      <a:r>
                        <a:rPr lang="en-US" altLang="zh-CN" sz="1200" dirty="0"/>
                        <a:t>H200</a:t>
                      </a:r>
                      <a:r>
                        <a:rPr lang="zh-CN" altLang="en-US" sz="1200" dirty="0"/>
                        <a:t> </a:t>
                      </a:r>
                      <a:r>
                        <a:rPr lang="en-US" altLang="zh-CN" sz="1200" dirty="0"/>
                        <a:t>GPU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2</a:t>
                      </a:r>
                      <a:r>
                        <a:rPr lang="zh-CN" altLang="en-US" sz="1200" dirty="0"/>
                        <a:t> </a:t>
                      </a:r>
                      <a:r>
                        <a:rPr lang="en-US" altLang="zh-CN" sz="1200" dirty="0"/>
                        <a:t>Die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2</a:t>
                      </a:r>
                      <a:r>
                        <a:rPr lang="zh-CN" altLang="en-US" sz="1200" dirty="0"/>
                        <a:t> </a:t>
                      </a:r>
                      <a:r>
                        <a:rPr lang="en-US" altLang="zh-CN" sz="1200" dirty="0"/>
                        <a:t>Die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dirty="0"/>
                        <a:t>2</a:t>
                      </a:r>
                      <a:r>
                        <a:rPr lang="zh-CN" altLang="en-US" sz="1200" dirty="0"/>
                        <a:t> </a:t>
                      </a:r>
                      <a:r>
                        <a:rPr lang="en-US" altLang="zh-CN" sz="1200" dirty="0"/>
                        <a:t>Die</a:t>
                      </a:r>
                      <a:endParaRPr lang="zh-CN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1</a:t>
                      </a:r>
                      <a:r>
                        <a:rPr lang="zh-CN" altLang="en-US" sz="1200" dirty="0"/>
                        <a:t> </a:t>
                      </a:r>
                      <a:r>
                        <a:rPr lang="en-US" altLang="zh-CN" sz="1200" dirty="0"/>
                        <a:t>Grace</a:t>
                      </a:r>
                      <a:r>
                        <a:rPr lang="zh-CN" altLang="en-US" sz="1200" dirty="0"/>
                        <a:t> </a:t>
                      </a:r>
                      <a:r>
                        <a:rPr lang="en-US" altLang="zh-CN" sz="1200" dirty="0"/>
                        <a:t>CPU</a:t>
                      </a:r>
                      <a:r>
                        <a:rPr lang="zh-CN" altLang="en-US" sz="1200" dirty="0"/>
                        <a:t> </a:t>
                      </a:r>
                      <a:r>
                        <a:rPr lang="en-US" altLang="zh-CN" sz="1200" dirty="0"/>
                        <a:t>+</a:t>
                      </a:r>
                      <a:r>
                        <a:rPr lang="zh-CN" altLang="en-US" sz="1200" dirty="0"/>
                        <a:t> </a:t>
                      </a:r>
                      <a:r>
                        <a:rPr lang="en-US" altLang="zh-CN" sz="1200" dirty="0"/>
                        <a:t>B200</a:t>
                      </a:r>
                      <a:r>
                        <a:rPr lang="zh-CN" altLang="en-US" sz="1200" dirty="0"/>
                        <a:t> </a:t>
                      </a:r>
                      <a:r>
                        <a:rPr lang="en-US" altLang="zh-CN" sz="1200" dirty="0"/>
                        <a:t>GPU</a:t>
                      </a:r>
                      <a:endParaRPr lang="zh-CN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448832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97476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封面页_图片版 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F4E5724B-7154-473D-A508-2B054E8EE854}"/>
    </a:ext>
  </a:extLst>
</a:theme>
</file>

<file path=ppt/theme/theme2.xml><?xml version="1.0" encoding="utf-8"?>
<a:theme xmlns:a="http://schemas.openxmlformats.org/drawingml/2006/main" name="1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3.xml><?xml version="1.0" encoding="utf-8"?>
<a:theme xmlns:a="http://schemas.openxmlformats.org/drawingml/2006/main" name="5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4.xml><?xml version="1.0" encoding="utf-8"?>
<a:theme xmlns:a="http://schemas.openxmlformats.org/drawingml/2006/main" name="4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5.xml><?xml version="1.0" encoding="utf-8"?>
<a:theme xmlns:a="http://schemas.openxmlformats.org/drawingml/2006/main" name="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1_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结束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CE9DE895-046C-40AC-AD8E-ED7DD660489B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38316</TotalTime>
  <Words>4056</Words>
  <Application>Microsoft Macintosh PowerPoint</Application>
  <PresentationFormat>自定义</PresentationFormat>
  <Paragraphs>1560</Paragraphs>
  <Slides>31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7</vt:i4>
      </vt:variant>
      <vt:variant>
        <vt:lpstr>幻灯片标题</vt:lpstr>
      </vt:variant>
      <vt:variant>
        <vt:i4>31</vt:i4>
      </vt:variant>
    </vt:vector>
  </HeadingPairs>
  <TitlesOfParts>
    <vt:vector size="48" baseType="lpstr">
      <vt:lpstr>Microsoft YaHei</vt:lpstr>
      <vt:lpstr>Microsoft YaHei</vt:lpstr>
      <vt:lpstr>ACGN-MiaoGB-Flash</vt:lpstr>
      <vt:lpstr>Huawei Sans</vt:lpstr>
      <vt:lpstr>PingFang SC Semibold</vt:lpstr>
      <vt:lpstr>Arial</vt:lpstr>
      <vt:lpstr>Calibri</vt:lpstr>
      <vt:lpstr>Futura Medium</vt:lpstr>
      <vt:lpstr>Gill Sans MT</vt:lpstr>
      <vt:lpstr>Wingdings</vt:lpstr>
      <vt:lpstr>封面页_图片版 </vt:lpstr>
      <vt:lpstr>1_内容Copytext </vt:lpstr>
      <vt:lpstr>5_内容Copytext </vt:lpstr>
      <vt:lpstr>4_内容Copytext </vt:lpstr>
      <vt:lpstr>code01</vt:lpstr>
      <vt:lpstr>1_code01</vt:lpstr>
      <vt:lpstr>结束页</vt:lpstr>
      <vt:lpstr>PowerPoint 演示文稿</vt:lpstr>
      <vt:lpstr>NVIDIA GPU架构发展</vt:lpstr>
      <vt:lpstr>NVIDIA GPU架构发展</vt:lpstr>
      <vt:lpstr>本节内容</vt:lpstr>
      <vt:lpstr>PowerPoint 演示文稿</vt:lpstr>
      <vt:lpstr>单 GPU 产品介绍</vt:lpstr>
      <vt:lpstr>单 GPU 产品介绍</vt:lpstr>
      <vt:lpstr>单 GPU 产品介绍</vt:lpstr>
      <vt:lpstr>单 GPU 产品介绍</vt:lpstr>
      <vt:lpstr>单 GPU 产品介绍</vt:lpstr>
      <vt:lpstr>单 GPU 产品介绍</vt:lpstr>
      <vt:lpstr>单 GPU 产品介绍</vt:lpstr>
      <vt:lpstr>DGX B200 适用于推理！</vt:lpstr>
      <vt:lpstr>DGX B200 不一定适用于推理！</vt:lpstr>
      <vt:lpstr>PowerPoint 演示文稿</vt:lpstr>
      <vt:lpstr>HGX 服务器介绍</vt:lpstr>
      <vt:lpstr>HGX 服务器介绍</vt:lpstr>
      <vt:lpstr>HGX 服务器介绍</vt:lpstr>
      <vt:lpstr>HGX 服务器介绍</vt:lpstr>
      <vt:lpstr>HGX 服务器介绍</vt:lpstr>
      <vt:lpstr>HGX 服务器介绍</vt:lpstr>
      <vt:lpstr>PowerPoint 演示文稿</vt:lpstr>
      <vt:lpstr>NVL &amp; SuperPod 介绍</vt:lpstr>
      <vt:lpstr>NVL &amp; SuperPod 介绍</vt:lpstr>
      <vt:lpstr>NVL &amp; SuperPod 介绍</vt:lpstr>
      <vt:lpstr>NVL &amp; SuperPod 介绍</vt:lpstr>
      <vt:lpstr>NVL &amp; SuperPod 介绍</vt:lpstr>
      <vt:lpstr>PowerPoint 演示文稿</vt:lpstr>
      <vt:lpstr>NVIDIA GPU架构发展</vt:lpstr>
      <vt:lpstr>PowerPoint 演示文稿</vt:lpstr>
      <vt:lpstr>Reference 参考&amp;引用</vt:lpstr>
    </vt:vector>
  </TitlesOfParts>
  <Company>Huawei Technologies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sunbeilei</dc:creator>
  <cp:lastModifiedBy>ZOMI</cp:lastModifiedBy>
  <cp:revision>11234</cp:revision>
  <cp:lastPrinted>2023-09-08T09:14:01Z</cp:lastPrinted>
  <dcterms:created xsi:type="dcterms:W3CDTF">2020-08-28T08:44:19Z</dcterms:created>
  <dcterms:modified xsi:type="dcterms:W3CDTF">2024-11-29T11:47:41Z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(3)OuEhQ/z37fX125OKW3g17C5bV+y7G/gKJsML0A5/OgKvtn7/T6c/4T6hn9nIqtn/Da2DV0e1
YkZiURPiLC42MShcL/fZA4mE6VGaOA2FvlYfHIYSZJ2x/7mdLeRmmf1w4X0A5d4CCuYz4S2H
9F45z8fGjkVdbq/n1HUN8RuI504mZdRYgPGJ6zxlPm72+/xu+geTV5g6L4LIrOfp3Uz3lD3L
ea+4faiLw6pVexN8LT</vt:lpwstr>
  </property>
  <property fmtid="{D5CDD505-2E9C-101B-9397-08002B2CF9AE}" pid="3" name="_2015_ms_pID_7253431">
    <vt:lpwstr>ecQIe4CoyIly6OHTxuVhmieGPnYbA3uXbJm6HMUaTsPG0exzxoZIPn
gyqoQOOR7cQacoowLqktKvvgDWrIVtDqwjU4OI88dpKCXaoMY848xAR2s3foFSDFY9jS7oet
R0Py72DRnsqr3DDSQaooMLXWBuiLhuIYzMBDAV+PWApFaPwoPpXlY37MgIx3bHfWgjTOwZ3v
JN/RPQQfhjHqAE9PqhRy6dkuTle3NIqVbx2m</vt:lpwstr>
  </property>
  <property fmtid="{D5CDD505-2E9C-101B-9397-08002B2CF9AE}" pid="4" name="_2015_ms_pID_7253432">
    <vt:lpwstr>3A==</vt:lpwstr>
  </property>
  <property fmtid="{D5CDD505-2E9C-101B-9397-08002B2CF9AE}" pid="5" name="_readonly">
    <vt:lpwstr/>
  </property>
  <property fmtid="{D5CDD505-2E9C-101B-9397-08002B2CF9AE}" pid="6" name="_change">
    <vt:lpwstr/>
  </property>
  <property fmtid="{D5CDD505-2E9C-101B-9397-08002B2CF9AE}" pid="7" name="_full-control">
    <vt:lpwstr/>
  </property>
  <property fmtid="{D5CDD505-2E9C-101B-9397-08002B2CF9AE}" pid="8" name="sflag">
    <vt:lpwstr>1664329715</vt:lpwstr>
  </property>
</Properties>
</file>